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18288000" cy="10287000"/>
  <p:notesSz cx="6858000" cy="9144000"/>
  <p:embeddedFontLst>
    <p:embeddedFont>
      <p:font typeface="Calibri" panose="020F0502020204030204" pitchFamily="34" charset="0"/>
      <p:regular r:id="rId64"/>
      <p:bold r:id="rId65"/>
      <p:italic r:id="rId66"/>
      <p:boldItalic r:id="rId67"/>
    </p:embeddedFont>
    <p:embeddedFont>
      <p:font typeface="Canva Sans" panose="020B0604020202020204" charset="0"/>
      <p:regular r:id="rId68"/>
    </p:embeddedFont>
    <p:embeddedFont>
      <p:font typeface="Canva Sans Bold" panose="020B0604020202020204" charset="0"/>
      <p:regular r:id="rId69"/>
    </p:embeddedFont>
    <p:embeddedFont>
      <p:font typeface="Canva Sans Bold Italics" panose="020B0604020202020204" charset="0"/>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a:off x="0" y="65112"/>
            <a:ext cx="4645376" cy="854322"/>
          </a:xfrm>
          <a:prstGeom prst="rect">
            <a:avLst/>
          </a:prstGeom>
        </p:spPr>
      </p:pic>
      <p:pic>
        <p:nvPicPr>
          <p:cNvPr id="3" name="Picture 3"/>
          <p:cNvPicPr>
            <a:picLocks noChangeAspect="1"/>
          </p:cNvPicPr>
          <p:nvPr/>
        </p:nvPicPr>
        <p:blipFill>
          <a:blip r:embed="rId5"/>
          <a:srcRect/>
          <a:stretch>
            <a:fillRect/>
          </a:stretch>
        </p:blipFill>
        <p:spPr>
          <a:xfrm>
            <a:off x="16505793" y="0"/>
            <a:ext cx="1782207" cy="1627656"/>
          </a:xfrm>
          <a:prstGeom prst="rect">
            <a:avLst/>
          </a:prstGeom>
        </p:spPr>
      </p:pic>
      <p:sp>
        <p:nvSpPr>
          <p:cNvPr id="4" name="TextBox 4"/>
          <p:cNvSpPr txBox="1"/>
          <p:nvPr/>
        </p:nvSpPr>
        <p:spPr>
          <a:xfrm>
            <a:off x="3407767" y="813091"/>
            <a:ext cx="11472466" cy="1468031"/>
          </a:xfrm>
          <a:prstGeom prst="rect">
            <a:avLst/>
          </a:prstGeom>
        </p:spPr>
        <p:txBody>
          <a:bodyPr lIns="0" tIns="0" rIns="0" bIns="0" rtlCol="0" anchor="t">
            <a:spAutoFit/>
          </a:bodyPr>
          <a:lstStyle/>
          <a:p>
            <a:pPr algn="ctr">
              <a:lnSpc>
                <a:spcPts val="12009"/>
              </a:lnSpc>
            </a:pPr>
            <a:r>
              <a:rPr lang="en-US" sz="8578">
                <a:solidFill>
                  <a:srgbClr val="EB8633"/>
                </a:solidFill>
                <a:latin typeface="Canva Sans Bold"/>
              </a:rPr>
              <a:t>Capstone Project - III</a:t>
            </a:r>
            <a:r>
              <a:rPr lang="en-US" sz="8578">
                <a:solidFill>
                  <a:srgbClr val="000000"/>
                </a:solidFill>
                <a:latin typeface="Canva Sans Bold"/>
              </a:rPr>
              <a:t> </a:t>
            </a:r>
          </a:p>
        </p:txBody>
      </p:sp>
      <p:sp>
        <p:nvSpPr>
          <p:cNvPr id="5" name="TextBox 5"/>
          <p:cNvSpPr txBox="1"/>
          <p:nvPr/>
        </p:nvSpPr>
        <p:spPr>
          <a:xfrm>
            <a:off x="11068251" y="3021653"/>
            <a:ext cx="6885995" cy="3728137"/>
          </a:xfrm>
          <a:prstGeom prst="rect">
            <a:avLst/>
          </a:prstGeom>
        </p:spPr>
        <p:txBody>
          <a:bodyPr lIns="0" tIns="0" rIns="0" bIns="0" rtlCol="0" anchor="t">
            <a:spAutoFit/>
          </a:bodyPr>
          <a:lstStyle/>
          <a:p>
            <a:pPr algn="ctr">
              <a:lnSpc>
                <a:spcPts val="6665"/>
              </a:lnSpc>
            </a:pPr>
            <a:r>
              <a:rPr lang="en-US" sz="4760">
                <a:solidFill>
                  <a:srgbClr val="EB8633"/>
                </a:solidFill>
                <a:latin typeface="Canva Sans Bold"/>
              </a:rPr>
              <a:t>Supervised ML -Classification Credit</a:t>
            </a:r>
          </a:p>
          <a:p>
            <a:pPr algn="ctr">
              <a:lnSpc>
                <a:spcPts val="6665"/>
              </a:lnSpc>
            </a:pPr>
            <a:r>
              <a:rPr lang="en-US" sz="4760">
                <a:solidFill>
                  <a:srgbClr val="EB8633"/>
                </a:solidFill>
                <a:latin typeface="Canva Sans Bold"/>
              </a:rPr>
              <a:t> Card Default Prediction</a:t>
            </a:r>
          </a:p>
          <a:p>
            <a:pPr algn="ctr">
              <a:lnSpc>
                <a:spcPts val="2707"/>
              </a:lnSpc>
            </a:pPr>
            <a:endParaRPr lang="en-US" sz="4760">
              <a:solidFill>
                <a:srgbClr val="EB8633"/>
              </a:solidFill>
              <a:latin typeface="Canva Sans Bold"/>
            </a:endParaRPr>
          </a:p>
        </p:txBody>
      </p:sp>
      <p:sp>
        <p:nvSpPr>
          <p:cNvPr id="6" name="TextBox 6"/>
          <p:cNvSpPr txBox="1"/>
          <p:nvPr/>
        </p:nvSpPr>
        <p:spPr>
          <a:xfrm>
            <a:off x="10242102" y="8143787"/>
            <a:ext cx="7712144" cy="879110"/>
          </a:xfrm>
          <a:prstGeom prst="rect">
            <a:avLst/>
          </a:prstGeom>
        </p:spPr>
        <p:txBody>
          <a:bodyPr lIns="0" tIns="0" rIns="0" bIns="0" rtlCol="0" anchor="t">
            <a:spAutoFit/>
          </a:bodyPr>
          <a:lstStyle/>
          <a:p>
            <a:pPr algn="r">
              <a:lnSpc>
                <a:spcPts val="7261"/>
              </a:lnSpc>
            </a:pPr>
            <a:r>
              <a:rPr lang="en-US" sz="5186" dirty="0">
                <a:solidFill>
                  <a:srgbClr val="000000"/>
                </a:solidFill>
                <a:latin typeface="Canva Sans Bold Italics"/>
              </a:rPr>
              <a:t>BY-</a:t>
            </a:r>
            <a:r>
              <a:rPr lang="en-US" sz="5186" dirty="0" err="1">
                <a:solidFill>
                  <a:srgbClr val="000000"/>
                </a:solidFill>
                <a:latin typeface="Canva Sans Bold Italics"/>
              </a:rPr>
              <a:t>Reetika</a:t>
            </a:r>
            <a:r>
              <a:rPr lang="en-US" sz="5186" dirty="0">
                <a:solidFill>
                  <a:srgbClr val="000000"/>
                </a:solidFill>
                <a:latin typeface="Canva Sans Bold Italics"/>
              </a:rPr>
              <a:t> Srivastava</a:t>
            </a:r>
          </a:p>
        </p:txBody>
      </p:sp>
      <p:pic>
        <p:nvPicPr>
          <p:cNvPr id="7" name="Picture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t="13473" b="13473"/>
          <a:stretch>
            <a:fillRect/>
          </a:stretch>
        </p:blipFill>
        <p:spPr>
          <a:xfrm>
            <a:off x="430862" y="3608573"/>
            <a:ext cx="9135643" cy="3756462"/>
          </a:xfrm>
          <a:prstGeom prst="rect">
            <a:avLst/>
          </a:prstGeom>
        </p:spPr>
      </p:pic>
    </p:spTree>
  </p:cSld>
  <p:clrMapOvr>
    <a:masterClrMapping/>
  </p:clrMapOvr>
  <p:timing>
    <p:tnLst>
      <p:par>
        <p:cTn id="1" dur="indefinite" restart="never" nodeType="tmRoot">
          <p:childTnLst>
            <p:video>
              <p:cMediaNode vol="0">
                <p:cTn id="2"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775256" cy="9967794"/>
            <a:chOff x="0" y="0"/>
            <a:chExt cx="1784429" cy="2625263"/>
          </a:xfrm>
        </p:grpSpPr>
        <p:sp>
          <p:nvSpPr>
            <p:cNvPr id="3" name="Freeform 3"/>
            <p:cNvSpPr/>
            <p:nvPr/>
          </p:nvSpPr>
          <p:spPr>
            <a:xfrm>
              <a:off x="0" y="0"/>
              <a:ext cx="1784429" cy="2625263"/>
            </a:xfrm>
            <a:custGeom>
              <a:avLst/>
              <a:gdLst/>
              <a:ahLst/>
              <a:cxnLst/>
              <a:rect l="l" t="t" r="r" b="b"/>
              <a:pathLst>
                <a:path w="1784429" h="2625263">
                  <a:moveTo>
                    <a:pt x="0" y="0"/>
                  </a:moveTo>
                  <a:lnTo>
                    <a:pt x="1784429" y="0"/>
                  </a:lnTo>
                  <a:lnTo>
                    <a:pt x="1784429" y="2625263"/>
                  </a:lnTo>
                  <a:lnTo>
                    <a:pt x="0" y="2625263"/>
                  </a:lnTo>
                  <a:close/>
                </a:path>
              </a:pathLst>
            </a:custGeom>
            <a:solidFill>
              <a:srgbClr val="EB8633"/>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pic>
        <p:nvPicPr>
          <p:cNvPr id="5" name="Picture 5"/>
          <p:cNvPicPr>
            <a:picLocks noChangeAspect="1"/>
          </p:cNvPicPr>
          <p:nvPr/>
        </p:nvPicPr>
        <p:blipFill>
          <a:blip r:embed="rId2"/>
          <a:srcRect/>
          <a:stretch>
            <a:fillRect/>
          </a:stretch>
        </p:blipFill>
        <p:spPr>
          <a:xfrm>
            <a:off x="6775256" y="0"/>
            <a:ext cx="11393861" cy="5015437"/>
          </a:xfrm>
          <a:prstGeom prst="rect">
            <a:avLst/>
          </a:prstGeom>
        </p:spPr>
      </p:pic>
      <p:grpSp>
        <p:nvGrpSpPr>
          <p:cNvPr id="6" name="Group 6"/>
          <p:cNvGrpSpPr/>
          <p:nvPr/>
        </p:nvGrpSpPr>
        <p:grpSpPr>
          <a:xfrm>
            <a:off x="7165455" y="5143500"/>
            <a:ext cx="10507044" cy="4416335"/>
            <a:chOff x="0" y="0"/>
            <a:chExt cx="2767287" cy="1163150"/>
          </a:xfrm>
        </p:grpSpPr>
        <p:sp>
          <p:nvSpPr>
            <p:cNvPr id="7" name="Freeform 7"/>
            <p:cNvSpPr/>
            <p:nvPr/>
          </p:nvSpPr>
          <p:spPr>
            <a:xfrm>
              <a:off x="0" y="0"/>
              <a:ext cx="2767287" cy="1163150"/>
            </a:xfrm>
            <a:custGeom>
              <a:avLst/>
              <a:gdLst/>
              <a:ahLst/>
              <a:cxnLst/>
              <a:rect l="l" t="t" r="r" b="b"/>
              <a:pathLst>
                <a:path w="2767287" h="1163150">
                  <a:moveTo>
                    <a:pt x="0" y="0"/>
                  </a:moveTo>
                  <a:lnTo>
                    <a:pt x="2767287" y="0"/>
                  </a:lnTo>
                  <a:lnTo>
                    <a:pt x="2767287" y="1163150"/>
                  </a:lnTo>
                  <a:lnTo>
                    <a:pt x="0" y="1163150"/>
                  </a:lnTo>
                  <a:close/>
                </a:path>
              </a:pathLst>
            </a:custGeom>
            <a:solidFill>
              <a:srgbClr val="EB8633"/>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9" name="TextBox 9"/>
          <p:cNvSpPr txBox="1"/>
          <p:nvPr/>
        </p:nvSpPr>
        <p:spPr>
          <a:xfrm>
            <a:off x="387005" y="513443"/>
            <a:ext cx="6001246" cy="935265"/>
          </a:xfrm>
          <a:prstGeom prst="rect">
            <a:avLst/>
          </a:prstGeom>
        </p:spPr>
        <p:txBody>
          <a:bodyPr lIns="0" tIns="0" rIns="0" bIns="0" rtlCol="0" anchor="t">
            <a:spAutoFit/>
          </a:bodyPr>
          <a:lstStyle/>
          <a:p>
            <a:pPr algn="ctr">
              <a:lnSpc>
                <a:spcPts val="7774"/>
              </a:lnSpc>
              <a:spcBef>
                <a:spcPct val="0"/>
              </a:spcBef>
            </a:pPr>
            <a:r>
              <a:rPr lang="en-US" sz="5553">
                <a:solidFill>
                  <a:srgbClr val="FFFFFF"/>
                </a:solidFill>
                <a:latin typeface="Canva Sans Bold"/>
              </a:rPr>
              <a:t>Dataset overview</a:t>
            </a:r>
          </a:p>
        </p:txBody>
      </p:sp>
      <p:sp>
        <p:nvSpPr>
          <p:cNvPr id="10" name="TextBox 10"/>
          <p:cNvSpPr txBox="1"/>
          <p:nvPr/>
        </p:nvSpPr>
        <p:spPr>
          <a:xfrm>
            <a:off x="387005" y="2920792"/>
            <a:ext cx="6225430" cy="6292679"/>
          </a:xfrm>
          <a:prstGeom prst="rect">
            <a:avLst/>
          </a:prstGeom>
        </p:spPr>
        <p:txBody>
          <a:bodyPr lIns="0" tIns="0" rIns="0" bIns="0" rtlCol="0" anchor="t">
            <a:spAutoFit/>
          </a:bodyPr>
          <a:lstStyle/>
          <a:p>
            <a:pPr algn="ctr">
              <a:lnSpc>
                <a:spcPts val="4703"/>
              </a:lnSpc>
            </a:pPr>
            <a:r>
              <a:rPr lang="en-US" sz="3359">
                <a:solidFill>
                  <a:srgbClr val="FFFFFF"/>
                </a:solidFill>
                <a:latin typeface="Canva Sans Bold"/>
              </a:rPr>
              <a:t>Graph shows total number of records for defaulters and non-defaulters.</a:t>
            </a:r>
          </a:p>
          <a:p>
            <a:pPr algn="ctr">
              <a:lnSpc>
                <a:spcPts val="4703"/>
              </a:lnSpc>
            </a:pPr>
            <a:endParaRPr lang="en-US" sz="3359">
              <a:solidFill>
                <a:srgbClr val="FFFFFF"/>
              </a:solidFill>
              <a:latin typeface="Canva Sans Bold"/>
            </a:endParaRPr>
          </a:p>
          <a:p>
            <a:pPr algn="ctr">
              <a:lnSpc>
                <a:spcPts val="4703"/>
              </a:lnSpc>
            </a:pPr>
            <a:r>
              <a:rPr lang="en-US" sz="3359">
                <a:solidFill>
                  <a:srgbClr val="FFFFFF"/>
                </a:solidFill>
                <a:latin typeface="Canva Sans Bold"/>
              </a:rPr>
              <a:t>If they would do payment or not (yes=1 no=0) for next month</a:t>
            </a:r>
          </a:p>
          <a:p>
            <a:pPr algn="ctr">
              <a:lnSpc>
                <a:spcPts val="4703"/>
              </a:lnSpc>
            </a:pPr>
            <a:endParaRPr lang="en-US" sz="3359">
              <a:solidFill>
                <a:srgbClr val="FFFFFF"/>
              </a:solidFill>
              <a:latin typeface="Canva Sans Bold"/>
            </a:endParaRPr>
          </a:p>
          <a:p>
            <a:pPr algn="ctr">
              <a:lnSpc>
                <a:spcPts val="4703"/>
              </a:lnSpc>
            </a:pPr>
            <a:r>
              <a:rPr lang="en-US" sz="3359">
                <a:solidFill>
                  <a:srgbClr val="FFFFFF"/>
                </a:solidFill>
                <a:latin typeface="Canva Sans Bold"/>
              </a:rPr>
              <a:t>22.1% - default</a:t>
            </a:r>
          </a:p>
          <a:p>
            <a:pPr algn="ctr">
              <a:lnSpc>
                <a:spcPts val="4703"/>
              </a:lnSpc>
            </a:pPr>
            <a:r>
              <a:rPr lang="en-US" sz="3359">
                <a:solidFill>
                  <a:srgbClr val="FFFFFF"/>
                </a:solidFill>
                <a:latin typeface="Canva Sans Bold"/>
              </a:rPr>
              <a:t>77.9% - non-default</a:t>
            </a:r>
          </a:p>
          <a:p>
            <a:pPr algn="ctr">
              <a:lnSpc>
                <a:spcPts val="3014"/>
              </a:lnSpc>
            </a:pPr>
            <a:endParaRPr lang="en-US" sz="3359">
              <a:solidFill>
                <a:srgbClr val="FFFFFF"/>
              </a:solidFill>
              <a:latin typeface="Canva Sans Bold"/>
            </a:endParaRPr>
          </a:p>
        </p:txBody>
      </p:sp>
      <p:sp>
        <p:nvSpPr>
          <p:cNvPr id="11" name="TextBox 11"/>
          <p:cNvSpPr txBox="1"/>
          <p:nvPr/>
        </p:nvSpPr>
        <p:spPr>
          <a:xfrm>
            <a:off x="7165455" y="5404918"/>
            <a:ext cx="10507044" cy="700313"/>
          </a:xfrm>
          <a:prstGeom prst="rect">
            <a:avLst/>
          </a:prstGeom>
        </p:spPr>
        <p:txBody>
          <a:bodyPr lIns="0" tIns="0" rIns="0" bIns="0" rtlCol="0" anchor="t">
            <a:spAutoFit/>
          </a:bodyPr>
          <a:lstStyle/>
          <a:p>
            <a:pPr algn="ctr">
              <a:lnSpc>
                <a:spcPts val="4779"/>
              </a:lnSpc>
            </a:pPr>
            <a:r>
              <a:rPr lang="en-US" sz="3414">
                <a:solidFill>
                  <a:srgbClr val="FFFFFF"/>
                </a:solidFill>
                <a:latin typeface="Canva Sans Bold"/>
              </a:rPr>
              <a:t>From the above data analysis we can say that</a:t>
            </a:r>
          </a:p>
          <a:p>
            <a:pPr algn="ctr">
              <a:lnSpc>
                <a:spcPts val="716"/>
              </a:lnSpc>
            </a:pPr>
            <a:endParaRPr lang="en-US" sz="3414">
              <a:solidFill>
                <a:srgbClr val="FFFFFF"/>
              </a:solidFill>
              <a:latin typeface="Canva Sans Bold"/>
            </a:endParaRPr>
          </a:p>
        </p:txBody>
      </p:sp>
      <p:sp>
        <p:nvSpPr>
          <p:cNvPr id="12" name="TextBox 12"/>
          <p:cNvSpPr txBox="1"/>
          <p:nvPr/>
        </p:nvSpPr>
        <p:spPr>
          <a:xfrm>
            <a:off x="7528543" y="6067131"/>
            <a:ext cx="3727532" cy="1838233"/>
          </a:xfrm>
          <a:prstGeom prst="rect">
            <a:avLst/>
          </a:prstGeom>
        </p:spPr>
        <p:txBody>
          <a:bodyPr lIns="0" tIns="0" rIns="0" bIns="0" rtlCol="0" anchor="t">
            <a:spAutoFit/>
          </a:bodyPr>
          <a:lstStyle/>
          <a:p>
            <a:pPr algn="ctr">
              <a:lnSpc>
                <a:spcPts val="3295"/>
              </a:lnSpc>
              <a:spcBef>
                <a:spcPct val="0"/>
              </a:spcBef>
            </a:pPr>
            <a:r>
              <a:rPr lang="en-US" sz="2353">
                <a:solidFill>
                  <a:srgbClr val="FFFFFF"/>
                </a:solidFill>
                <a:latin typeface="Canva Sans Bold"/>
              </a:rPr>
              <a:t>0 - Non Default</a:t>
            </a:r>
          </a:p>
          <a:p>
            <a:pPr algn="ctr">
              <a:lnSpc>
                <a:spcPts val="3295"/>
              </a:lnSpc>
              <a:spcBef>
                <a:spcPct val="0"/>
              </a:spcBef>
            </a:pPr>
            <a:r>
              <a:rPr lang="en-US" sz="2353">
                <a:solidFill>
                  <a:srgbClr val="FFFFFF"/>
                </a:solidFill>
                <a:latin typeface="Canva Sans Bold"/>
              </a:rPr>
              <a:t>1 - Defaut           </a:t>
            </a:r>
          </a:p>
          <a:p>
            <a:pPr algn="ctr">
              <a:lnSpc>
                <a:spcPts val="3295"/>
              </a:lnSpc>
              <a:spcBef>
                <a:spcPct val="0"/>
              </a:spcBef>
            </a:pPr>
            <a:endParaRPr lang="en-US" sz="2353">
              <a:solidFill>
                <a:srgbClr val="FFFFFF"/>
              </a:solidFill>
              <a:latin typeface="Canva Sans Bold"/>
            </a:endParaRPr>
          </a:p>
          <a:p>
            <a:pPr algn="ctr">
              <a:lnSpc>
                <a:spcPts val="5115"/>
              </a:lnSpc>
              <a:spcBef>
                <a:spcPct val="0"/>
              </a:spcBef>
            </a:pPr>
            <a:endParaRPr lang="en-US" sz="2353">
              <a:solidFill>
                <a:srgbClr val="FFFFFF"/>
              </a:solidFill>
              <a:latin typeface="Canva Sans Bold"/>
            </a:endParaRPr>
          </a:p>
        </p:txBody>
      </p:sp>
      <p:sp>
        <p:nvSpPr>
          <p:cNvPr id="13" name="TextBox 13"/>
          <p:cNvSpPr txBox="1"/>
          <p:nvPr/>
        </p:nvSpPr>
        <p:spPr>
          <a:xfrm>
            <a:off x="7920732" y="6963774"/>
            <a:ext cx="9338568" cy="387893"/>
          </a:xfrm>
          <a:prstGeom prst="rect">
            <a:avLst/>
          </a:prstGeom>
        </p:spPr>
        <p:txBody>
          <a:bodyPr lIns="0" tIns="0" rIns="0" bIns="0" rtlCol="0" anchor="t">
            <a:spAutoFit/>
          </a:bodyPr>
          <a:lstStyle/>
          <a:p>
            <a:pPr algn="ctr">
              <a:lnSpc>
                <a:spcPts val="3295"/>
              </a:lnSpc>
              <a:spcBef>
                <a:spcPct val="0"/>
              </a:spcBef>
            </a:pPr>
            <a:r>
              <a:rPr lang="en-US" sz="2353">
                <a:solidFill>
                  <a:srgbClr val="FFFFFF"/>
                </a:solidFill>
                <a:latin typeface="Canva Sans Bold"/>
              </a:rPr>
              <a:t>Defaulters are less than the Non Defaulters in the given dataset</a:t>
            </a:r>
            <a:r>
              <a:rPr lang="en-US" sz="2353">
                <a:solidFill>
                  <a:srgbClr val="000000"/>
                </a:solidFill>
                <a:latin typeface="Canva Sans Bold"/>
              </a:rPr>
              <a:t>.</a:t>
            </a:r>
          </a:p>
        </p:txBody>
      </p:sp>
      <p:sp>
        <p:nvSpPr>
          <p:cNvPr id="14" name="TextBox 14"/>
          <p:cNvSpPr txBox="1"/>
          <p:nvPr/>
        </p:nvSpPr>
        <p:spPr>
          <a:xfrm>
            <a:off x="7372054" y="7559767"/>
            <a:ext cx="10093845" cy="1698533"/>
          </a:xfrm>
          <a:prstGeom prst="rect">
            <a:avLst/>
          </a:prstGeom>
        </p:spPr>
        <p:txBody>
          <a:bodyPr lIns="0" tIns="0" rIns="0" bIns="0" rtlCol="0" anchor="t">
            <a:spAutoFit/>
          </a:bodyPr>
          <a:lstStyle/>
          <a:p>
            <a:pPr algn="ctr">
              <a:lnSpc>
                <a:spcPts val="4555"/>
              </a:lnSpc>
              <a:spcBef>
                <a:spcPct val="0"/>
              </a:spcBef>
            </a:pPr>
            <a:r>
              <a:rPr lang="en-US" sz="3253">
                <a:solidFill>
                  <a:srgbClr val="FFFFFF"/>
                </a:solidFill>
                <a:latin typeface="Canva Sans Bold"/>
              </a:rPr>
              <a:t>As we can see from above graph that both classes are not in proportion and we have imbalanced dataset. we need to do normalize the 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305813"/>
            <a:ext cx="18288000" cy="3809420"/>
            <a:chOff x="0" y="0"/>
            <a:chExt cx="4816593" cy="1003304"/>
          </a:xfrm>
        </p:grpSpPr>
        <p:sp>
          <p:nvSpPr>
            <p:cNvPr id="3" name="Freeform 3"/>
            <p:cNvSpPr/>
            <p:nvPr/>
          </p:nvSpPr>
          <p:spPr>
            <a:xfrm>
              <a:off x="0" y="0"/>
              <a:ext cx="4816592" cy="1003304"/>
            </a:xfrm>
            <a:custGeom>
              <a:avLst/>
              <a:gdLst/>
              <a:ahLst/>
              <a:cxnLst/>
              <a:rect l="l" t="t" r="r" b="b"/>
              <a:pathLst>
                <a:path w="4816592" h="1003304">
                  <a:moveTo>
                    <a:pt x="0" y="0"/>
                  </a:moveTo>
                  <a:lnTo>
                    <a:pt x="4816592" y="0"/>
                  </a:lnTo>
                  <a:lnTo>
                    <a:pt x="4816592" y="1003304"/>
                  </a:lnTo>
                  <a:lnTo>
                    <a:pt x="0" y="1003304"/>
                  </a:lnTo>
                  <a:close/>
                </a:path>
              </a:pathLst>
            </a:custGeom>
            <a:solidFill>
              <a:srgbClr val="EB8633"/>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pic>
        <p:nvPicPr>
          <p:cNvPr id="5" name="Picture 5"/>
          <p:cNvPicPr>
            <a:picLocks noChangeAspect="1"/>
          </p:cNvPicPr>
          <p:nvPr/>
        </p:nvPicPr>
        <p:blipFill>
          <a:blip r:embed="rId2"/>
          <a:srcRect/>
          <a:stretch>
            <a:fillRect/>
          </a:stretch>
        </p:blipFill>
        <p:spPr>
          <a:xfrm>
            <a:off x="257677" y="1003233"/>
            <a:ext cx="9741439" cy="5302579"/>
          </a:xfrm>
          <a:prstGeom prst="rect">
            <a:avLst/>
          </a:prstGeom>
        </p:spPr>
      </p:pic>
      <p:pic>
        <p:nvPicPr>
          <p:cNvPr id="6" name="Picture 6"/>
          <p:cNvPicPr>
            <a:picLocks noChangeAspect="1"/>
          </p:cNvPicPr>
          <p:nvPr/>
        </p:nvPicPr>
        <p:blipFill>
          <a:blip r:embed="rId3"/>
          <a:srcRect/>
          <a:stretch>
            <a:fillRect/>
          </a:stretch>
        </p:blipFill>
        <p:spPr>
          <a:xfrm>
            <a:off x="9360608" y="279391"/>
            <a:ext cx="8436990" cy="6026421"/>
          </a:xfrm>
          <a:prstGeom prst="rect">
            <a:avLst/>
          </a:prstGeom>
        </p:spPr>
      </p:pic>
      <p:sp>
        <p:nvSpPr>
          <p:cNvPr id="7" name="TextBox 7"/>
          <p:cNvSpPr txBox="1"/>
          <p:nvPr/>
        </p:nvSpPr>
        <p:spPr>
          <a:xfrm>
            <a:off x="0" y="-113061"/>
            <a:ext cx="4586596" cy="1141761"/>
          </a:xfrm>
          <a:prstGeom prst="rect">
            <a:avLst/>
          </a:prstGeom>
        </p:spPr>
        <p:txBody>
          <a:bodyPr lIns="0" tIns="0" rIns="0" bIns="0" rtlCol="0" anchor="t">
            <a:spAutoFit/>
          </a:bodyPr>
          <a:lstStyle/>
          <a:p>
            <a:pPr algn="ctr">
              <a:lnSpc>
                <a:spcPts val="9589"/>
              </a:lnSpc>
              <a:spcBef>
                <a:spcPct val="0"/>
              </a:spcBef>
            </a:pPr>
            <a:r>
              <a:rPr lang="en-US" sz="6849">
                <a:solidFill>
                  <a:srgbClr val="000000"/>
                </a:solidFill>
                <a:latin typeface="Canva Sans Bold"/>
              </a:rPr>
              <a:t>Continue…</a:t>
            </a:r>
          </a:p>
        </p:txBody>
      </p:sp>
      <p:sp>
        <p:nvSpPr>
          <p:cNvPr id="8" name="TextBox 8"/>
          <p:cNvSpPr txBox="1"/>
          <p:nvPr/>
        </p:nvSpPr>
        <p:spPr>
          <a:xfrm>
            <a:off x="0" y="6248663"/>
            <a:ext cx="8937742" cy="4075503"/>
          </a:xfrm>
          <a:prstGeom prst="rect">
            <a:avLst/>
          </a:prstGeom>
        </p:spPr>
        <p:txBody>
          <a:bodyPr lIns="0" tIns="0" rIns="0" bIns="0" rtlCol="0" anchor="t">
            <a:spAutoFit/>
          </a:bodyPr>
          <a:lstStyle/>
          <a:p>
            <a:pPr marL="641678" lvl="1" indent="-320839" algn="ctr">
              <a:lnSpc>
                <a:spcPts val="4160"/>
              </a:lnSpc>
              <a:buFont typeface="Arial"/>
              <a:buChar char="•"/>
            </a:pPr>
            <a:r>
              <a:rPr lang="en-US" sz="2972">
                <a:solidFill>
                  <a:srgbClr val="FFFFFF"/>
                </a:solidFill>
                <a:latin typeface="Canva Sans Bold"/>
              </a:rPr>
              <a:t> It shows default count for ‘marriage’ attribute</a:t>
            </a:r>
          </a:p>
          <a:p>
            <a:pPr algn="ctr">
              <a:lnSpc>
                <a:spcPts val="4160"/>
              </a:lnSpc>
            </a:pPr>
            <a:r>
              <a:rPr lang="en-US" sz="2972">
                <a:solidFill>
                  <a:srgbClr val="FFFFFF"/>
                </a:solidFill>
                <a:latin typeface="Canva Sans Bold"/>
              </a:rPr>
              <a:t>0,3 - Others, 1 - Married, 2 - Single</a:t>
            </a:r>
          </a:p>
          <a:p>
            <a:pPr algn="ctr">
              <a:lnSpc>
                <a:spcPts val="4160"/>
              </a:lnSpc>
            </a:pPr>
            <a:endParaRPr lang="en-US" sz="2972">
              <a:solidFill>
                <a:srgbClr val="FFFFFF"/>
              </a:solidFill>
              <a:latin typeface="Canva Sans Bold"/>
            </a:endParaRPr>
          </a:p>
          <a:p>
            <a:pPr algn="ctr">
              <a:lnSpc>
                <a:spcPts val="4160"/>
              </a:lnSpc>
              <a:spcBef>
                <a:spcPct val="0"/>
              </a:spcBef>
            </a:pPr>
            <a:r>
              <a:rPr lang="en-US" sz="2972">
                <a:solidFill>
                  <a:srgbClr val="FFFFFF"/>
                </a:solidFill>
                <a:latin typeface="Canva Sans Bold"/>
              </a:rPr>
              <a:t>Single - 15964</a:t>
            </a:r>
          </a:p>
          <a:p>
            <a:pPr algn="ctr">
              <a:lnSpc>
                <a:spcPts val="4160"/>
              </a:lnSpc>
              <a:spcBef>
                <a:spcPct val="0"/>
              </a:spcBef>
            </a:pPr>
            <a:r>
              <a:rPr lang="en-US" sz="2972">
                <a:solidFill>
                  <a:srgbClr val="FFFFFF"/>
                </a:solidFill>
                <a:latin typeface="Canva Sans Bold"/>
              </a:rPr>
              <a:t>Married - 13659</a:t>
            </a:r>
          </a:p>
          <a:p>
            <a:pPr algn="ctr">
              <a:lnSpc>
                <a:spcPts val="4160"/>
              </a:lnSpc>
              <a:spcBef>
                <a:spcPct val="0"/>
              </a:spcBef>
            </a:pPr>
            <a:r>
              <a:rPr lang="en-US" sz="2972">
                <a:solidFill>
                  <a:srgbClr val="FFFFFF"/>
                </a:solidFill>
                <a:latin typeface="Canva Sans Bold"/>
              </a:rPr>
              <a:t>Others - 377</a:t>
            </a:r>
          </a:p>
          <a:p>
            <a:pPr algn="ctr">
              <a:lnSpc>
                <a:spcPts val="3320"/>
              </a:lnSpc>
              <a:spcBef>
                <a:spcPct val="0"/>
              </a:spcBef>
            </a:pPr>
            <a:endParaRPr lang="en-US" sz="2972">
              <a:solidFill>
                <a:srgbClr val="FFFFFF"/>
              </a:solidFill>
              <a:latin typeface="Canva Sans Bold"/>
            </a:endParaRPr>
          </a:p>
        </p:txBody>
      </p:sp>
      <p:sp>
        <p:nvSpPr>
          <p:cNvPr id="9" name="TextBox 9"/>
          <p:cNvSpPr txBox="1"/>
          <p:nvPr/>
        </p:nvSpPr>
        <p:spPr>
          <a:xfrm>
            <a:off x="8309795" y="6239138"/>
            <a:ext cx="9978205" cy="1162593"/>
          </a:xfrm>
          <a:prstGeom prst="rect">
            <a:avLst/>
          </a:prstGeom>
        </p:spPr>
        <p:txBody>
          <a:bodyPr lIns="0" tIns="0" rIns="0" bIns="0" rtlCol="0" anchor="t">
            <a:spAutoFit/>
          </a:bodyPr>
          <a:lstStyle/>
          <a:p>
            <a:pPr marL="724043" lvl="1" indent="-362021" algn="ctr">
              <a:lnSpc>
                <a:spcPts val="4695"/>
              </a:lnSpc>
              <a:buFont typeface="Arial"/>
              <a:buChar char="•"/>
            </a:pPr>
            <a:r>
              <a:rPr lang="en-US" sz="3353">
                <a:solidFill>
                  <a:srgbClr val="FFFFFF"/>
                </a:solidFill>
                <a:latin typeface="Canva Sans Bold"/>
              </a:rPr>
              <a:t>WHat is the number of defaulters and non defaulters according to the marital status.</a:t>
            </a:r>
          </a:p>
        </p:txBody>
      </p:sp>
      <p:sp>
        <p:nvSpPr>
          <p:cNvPr id="10" name="TextBox 10"/>
          <p:cNvSpPr txBox="1"/>
          <p:nvPr/>
        </p:nvSpPr>
        <p:spPr>
          <a:xfrm>
            <a:off x="9144000" y="7919251"/>
            <a:ext cx="4671851" cy="2072639"/>
          </a:xfrm>
          <a:prstGeom prst="rect">
            <a:avLst/>
          </a:prstGeom>
        </p:spPr>
        <p:txBody>
          <a:bodyPr lIns="0" tIns="0" rIns="0" bIns="0" rtlCol="0" anchor="t">
            <a:spAutoFit/>
          </a:bodyPr>
          <a:lstStyle/>
          <a:p>
            <a:pPr algn="ctr">
              <a:lnSpc>
                <a:spcPts val="3360"/>
              </a:lnSpc>
            </a:pPr>
            <a:r>
              <a:rPr lang="en-US" sz="2400">
                <a:solidFill>
                  <a:srgbClr val="FFFFFF"/>
                </a:solidFill>
                <a:latin typeface="Canva Sans Bold"/>
              </a:rPr>
              <a:t>Defaulters  </a:t>
            </a:r>
          </a:p>
          <a:p>
            <a:pPr algn="ctr">
              <a:lnSpc>
                <a:spcPts val="3360"/>
              </a:lnSpc>
            </a:pPr>
            <a:r>
              <a:rPr lang="en-US" sz="2400">
                <a:solidFill>
                  <a:srgbClr val="FFFFFF"/>
                </a:solidFill>
                <a:latin typeface="Canva Sans Bold"/>
              </a:rPr>
              <a:t>Single - 3341</a:t>
            </a:r>
          </a:p>
          <a:p>
            <a:pPr algn="ctr">
              <a:lnSpc>
                <a:spcPts val="3360"/>
              </a:lnSpc>
            </a:pPr>
            <a:r>
              <a:rPr lang="en-US" sz="2400">
                <a:solidFill>
                  <a:srgbClr val="FFFFFF"/>
                </a:solidFill>
                <a:latin typeface="Canva Sans Bold"/>
              </a:rPr>
              <a:t>Married - 3206</a:t>
            </a:r>
          </a:p>
          <a:p>
            <a:pPr algn="ctr">
              <a:lnSpc>
                <a:spcPts val="3360"/>
              </a:lnSpc>
            </a:pPr>
            <a:r>
              <a:rPr lang="en-US" sz="2400">
                <a:solidFill>
                  <a:srgbClr val="FFFFFF"/>
                </a:solidFill>
                <a:latin typeface="Canva Sans Bold"/>
              </a:rPr>
              <a:t>Others - 89</a:t>
            </a:r>
          </a:p>
          <a:p>
            <a:pPr algn="ctr">
              <a:lnSpc>
                <a:spcPts val="3360"/>
              </a:lnSpc>
            </a:pPr>
            <a:endParaRPr lang="en-US" sz="2400">
              <a:solidFill>
                <a:srgbClr val="FFFFFF"/>
              </a:solidFill>
              <a:latin typeface="Canva Sans Bold"/>
            </a:endParaRPr>
          </a:p>
        </p:txBody>
      </p:sp>
      <p:sp>
        <p:nvSpPr>
          <p:cNvPr id="11" name="TextBox 11"/>
          <p:cNvSpPr txBox="1"/>
          <p:nvPr/>
        </p:nvSpPr>
        <p:spPr>
          <a:xfrm>
            <a:off x="12694449" y="7893461"/>
            <a:ext cx="5593551" cy="2072420"/>
          </a:xfrm>
          <a:prstGeom prst="rect">
            <a:avLst/>
          </a:prstGeom>
        </p:spPr>
        <p:txBody>
          <a:bodyPr lIns="0" tIns="0" rIns="0" bIns="0" rtlCol="0" anchor="t">
            <a:spAutoFit/>
          </a:bodyPr>
          <a:lstStyle/>
          <a:p>
            <a:pPr algn="ctr">
              <a:lnSpc>
                <a:spcPts val="3372"/>
              </a:lnSpc>
              <a:spcBef>
                <a:spcPct val="0"/>
              </a:spcBef>
            </a:pPr>
            <a:r>
              <a:rPr lang="en-US" sz="2408">
                <a:solidFill>
                  <a:srgbClr val="FFFFFF"/>
                </a:solidFill>
                <a:latin typeface="Canva Sans Bold"/>
              </a:rPr>
              <a:t>No_Default  </a:t>
            </a:r>
          </a:p>
          <a:p>
            <a:pPr algn="ctr">
              <a:lnSpc>
                <a:spcPts val="3372"/>
              </a:lnSpc>
              <a:spcBef>
                <a:spcPct val="0"/>
              </a:spcBef>
            </a:pPr>
            <a:r>
              <a:rPr lang="en-US" sz="2408">
                <a:solidFill>
                  <a:srgbClr val="FFFFFF"/>
                </a:solidFill>
                <a:latin typeface="Canva Sans Bold"/>
              </a:rPr>
              <a:t>Single - 15964</a:t>
            </a:r>
          </a:p>
          <a:p>
            <a:pPr algn="ctr">
              <a:lnSpc>
                <a:spcPts val="3372"/>
              </a:lnSpc>
              <a:spcBef>
                <a:spcPct val="0"/>
              </a:spcBef>
            </a:pPr>
            <a:r>
              <a:rPr lang="en-US" sz="2408">
                <a:solidFill>
                  <a:srgbClr val="FFFFFF"/>
                </a:solidFill>
                <a:latin typeface="Canva Sans Bold"/>
              </a:rPr>
              <a:t>Married - 12623</a:t>
            </a:r>
          </a:p>
          <a:p>
            <a:pPr algn="ctr">
              <a:lnSpc>
                <a:spcPts val="3372"/>
              </a:lnSpc>
              <a:spcBef>
                <a:spcPct val="0"/>
              </a:spcBef>
            </a:pPr>
            <a:r>
              <a:rPr lang="en-US" sz="2408">
                <a:solidFill>
                  <a:srgbClr val="FFFFFF"/>
                </a:solidFill>
                <a:latin typeface="Canva Sans Bold"/>
              </a:rPr>
              <a:t>Others - 288</a:t>
            </a:r>
          </a:p>
          <a:p>
            <a:pPr algn="ctr">
              <a:lnSpc>
                <a:spcPts val="3372"/>
              </a:lnSpc>
              <a:spcBef>
                <a:spcPct val="0"/>
              </a:spcBef>
            </a:pPr>
            <a:endParaRPr lang="en-US" sz="2408">
              <a:solidFill>
                <a:srgbClr val="FFFFFF"/>
              </a:solidFill>
              <a:latin typeface="Canva Sa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1829067"/>
            <a:ext cx="9741439" cy="5029250"/>
          </a:xfrm>
          <a:prstGeom prst="rect">
            <a:avLst/>
          </a:prstGeom>
        </p:spPr>
      </p:pic>
      <p:pic>
        <p:nvPicPr>
          <p:cNvPr id="3" name="Picture 3"/>
          <p:cNvPicPr>
            <a:picLocks noChangeAspect="1"/>
          </p:cNvPicPr>
          <p:nvPr/>
        </p:nvPicPr>
        <p:blipFill>
          <a:blip r:embed="rId3"/>
          <a:srcRect/>
          <a:stretch>
            <a:fillRect/>
          </a:stretch>
        </p:blipFill>
        <p:spPr>
          <a:xfrm>
            <a:off x="8625896" y="519732"/>
            <a:ext cx="9268409" cy="6620292"/>
          </a:xfrm>
          <a:prstGeom prst="rect">
            <a:avLst/>
          </a:prstGeom>
        </p:spPr>
      </p:pic>
      <p:grpSp>
        <p:nvGrpSpPr>
          <p:cNvPr id="4" name="Group 4"/>
          <p:cNvGrpSpPr/>
          <p:nvPr/>
        </p:nvGrpSpPr>
        <p:grpSpPr>
          <a:xfrm>
            <a:off x="0" y="6858317"/>
            <a:ext cx="18288000" cy="3428683"/>
            <a:chOff x="0" y="0"/>
            <a:chExt cx="4816593" cy="903027"/>
          </a:xfrm>
        </p:grpSpPr>
        <p:sp>
          <p:nvSpPr>
            <p:cNvPr id="5" name="Freeform 5"/>
            <p:cNvSpPr/>
            <p:nvPr/>
          </p:nvSpPr>
          <p:spPr>
            <a:xfrm>
              <a:off x="0" y="0"/>
              <a:ext cx="4816592" cy="903028"/>
            </a:xfrm>
            <a:custGeom>
              <a:avLst/>
              <a:gdLst/>
              <a:ahLst/>
              <a:cxnLst/>
              <a:rect l="l" t="t" r="r" b="b"/>
              <a:pathLst>
                <a:path w="4816592" h="903028">
                  <a:moveTo>
                    <a:pt x="0" y="0"/>
                  </a:moveTo>
                  <a:lnTo>
                    <a:pt x="4816592" y="0"/>
                  </a:lnTo>
                  <a:lnTo>
                    <a:pt x="4816592" y="903028"/>
                  </a:lnTo>
                  <a:lnTo>
                    <a:pt x="0" y="903028"/>
                  </a:lnTo>
                  <a:close/>
                </a:path>
              </a:pathLst>
            </a:custGeom>
            <a:solidFill>
              <a:srgbClr val="EB8633"/>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7" name="TextBox 7"/>
          <p:cNvSpPr txBox="1"/>
          <p:nvPr/>
        </p:nvSpPr>
        <p:spPr>
          <a:xfrm>
            <a:off x="0" y="-113061"/>
            <a:ext cx="4586596" cy="1141761"/>
          </a:xfrm>
          <a:prstGeom prst="rect">
            <a:avLst/>
          </a:prstGeom>
        </p:spPr>
        <p:txBody>
          <a:bodyPr lIns="0" tIns="0" rIns="0" bIns="0" rtlCol="0" anchor="t">
            <a:spAutoFit/>
          </a:bodyPr>
          <a:lstStyle/>
          <a:p>
            <a:pPr algn="ctr">
              <a:lnSpc>
                <a:spcPts val="9589"/>
              </a:lnSpc>
              <a:spcBef>
                <a:spcPct val="0"/>
              </a:spcBef>
            </a:pPr>
            <a:r>
              <a:rPr lang="en-US" sz="6849">
                <a:solidFill>
                  <a:srgbClr val="000000"/>
                </a:solidFill>
                <a:latin typeface="Canva Sans Bold"/>
              </a:rPr>
              <a:t>Continue…</a:t>
            </a:r>
          </a:p>
        </p:txBody>
      </p:sp>
      <p:sp>
        <p:nvSpPr>
          <p:cNvPr id="8" name="TextBox 8"/>
          <p:cNvSpPr txBox="1"/>
          <p:nvPr/>
        </p:nvSpPr>
        <p:spPr>
          <a:xfrm>
            <a:off x="291336" y="6854553"/>
            <a:ext cx="7668915" cy="3026954"/>
          </a:xfrm>
          <a:prstGeom prst="rect">
            <a:avLst/>
          </a:prstGeom>
        </p:spPr>
        <p:txBody>
          <a:bodyPr lIns="0" tIns="0" rIns="0" bIns="0" rtlCol="0" anchor="t">
            <a:spAutoFit/>
          </a:bodyPr>
          <a:lstStyle/>
          <a:p>
            <a:pPr marL="745632" lvl="1" indent="-372816" algn="ctr">
              <a:lnSpc>
                <a:spcPts val="4835"/>
              </a:lnSpc>
              <a:buFont typeface="Arial"/>
              <a:buChar char="•"/>
            </a:pPr>
            <a:r>
              <a:rPr lang="en-US" sz="3453">
                <a:solidFill>
                  <a:srgbClr val="FFFFFF"/>
                </a:solidFill>
                <a:latin typeface="Canva Sans Bold"/>
              </a:rPr>
              <a:t>It shows count for ‘sex’ attribute</a:t>
            </a:r>
          </a:p>
          <a:p>
            <a:pPr algn="ctr">
              <a:lnSpc>
                <a:spcPts val="4835"/>
              </a:lnSpc>
              <a:spcBef>
                <a:spcPct val="0"/>
              </a:spcBef>
            </a:pPr>
            <a:r>
              <a:rPr lang="en-US" sz="3453">
                <a:solidFill>
                  <a:srgbClr val="FFFFFF"/>
                </a:solidFill>
                <a:latin typeface="Canva Sans Bold"/>
              </a:rPr>
              <a:t>1 - Male and 2 - Female</a:t>
            </a:r>
          </a:p>
          <a:p>
            <a:pPr algn="ctr">
              <a:lnSpc>
                <a:spcPts val="4835"/>
              </a:lnSpc>
              <a:spcBef>
                <a:spcPct val="0"/>
              </a:spcBef>
            </a:pPr>
            <a:endParaRPr lang="en-US" sz="3453">
              <a:solidFill>
                <a:srgbClr val="FFFFFF"/>
              </a:solidFill>
              <a:latin typeface="Canva Sans Bold"/>
            </a:endParaRPr>
          </a:p>
          <a:p>
            <a:pPr algn="ctr">
              <a:lnSpc>
                <a:spcPts val="4835"/>
              </a:lnSpc>
              <a:spcBef>
                <a:spcPct val="0"/>
              </a:spcBef>
            </a:pPr>
            <a:r>
              <a:rPr lang="en-US" sz="3453">
                <a:solidFill>
                  <a:srgbClr val="FFFFFF"/>
                </a:solidFill>
                <a:latin typeface="Canva Sans Bold"/>
              </a:rPr>
              <a:t>Male - 11888</a:t>
            </a:r>
          </a:p>
          <a:p>
            <a:pPr algn="ctr">
              <a:lnSpc>
                <a:spcPts val="4835"/>
              </a:lnSpc>
              <a:spcBef>
                <a:spcPct val="0"/>
              </a:spcBef>
            </a:pPr>
            <a:r>
              <a:rPr lang="en-US" sz="3453">
                <a:solidFill>
                  <a:srgbClr val="FFFFFF"/>
                </a:solidFill>
                <a:latin typeface="Canva Sans Bold"/>
              </a:rPr>
              <a:t>Female - 18112</a:t>
            </a:r>
          </a:p>
        </p:txBody>
      </p:sp>
      <p:sp>
        <p:nvSpPr>
          <p:cNvPr id="9" name="TextBox 9"/>
          <p:cNvSpPr txBox="1"/>
          <p:nvPr/>
        </p:nvSpPr>
        <p:spPr>
          <a:xfrm>
            <a:off x="9144000" y="6791642"/>
            <a:ext cx="8750305" cy="1162593"/>
          </a:xfrm>
          <a:prstGeom prst="rect">
            <a:avLst/>
          </a:prstGeom>
        </p:spPr>
        <p:txBody>
          <a:bodyPr lIns="0" tIns="0" rIns="0" bIns="0" rtlCol="0" anchor="t">
            <a:spAutoFit/>
          </a:bodyPr>
          <a:lstStyle/>
          <a:p>
            <a:pPr marL="724043" lvl="1" indent="-362021" algn="ctr">
              <a:lnSpc>
                <a:spcPts val="4695"/>
              </a:lnSpc>
              <a:buFont typeface="Arial"/>
              <a:buChar char="•"/>
            </a:pPr>
            <a:r>
              <a:rPr lang="en-US" sz="3353">
                <a:solidFill>
                  <a:srgbClr val="FFFFFF"/>
                </a:solidFill>
                <a:latin typeface="Canva Sans Bold"/>
              </a:rPr>
              <a:t>WHat is the number of defaulters and non defaulters according to the SEX.</a:t>
            </a:r>
          </a:p>
        </p:txBody>
      </p:sp>
      <p:sp>
        <p:nvSpPr>
          <p:cNvPr id="10" name="TextBox 10"/>
          <p:cNvSpPr txBox="1"/>
          <p:nvPr/>
        </p:nvSpPr>
        <p:spPr>
          <a:xfrm>
            <a:off x="9144000" y="8100967"/>
            <a:ext cx="4671851" cy="1780540"/>
          </a:xfrm>
          <a:prstGeom prst="rect">
            <a:avLst/>
          </a:prstGeom>
        </p:spPr>
        <p:txBody>
          <a:bodyPr lIns="0" tIns="0" rIns="0" bIns="0" rtlCol="0" anchor="t">
            <a:spAutoFit/>
          </a:bodyPr>
          <a:lstStyle/>
          <a:p>
            <a:pPr algn="ctr">
              <a:lnSpc>
                <a:spcPts val="4759"/>
              </a:lnSpc>
            </a:pPr>
            <a:r>
              <a:rPr lang="en-US" sz="3399">
                <a:solidFill>
                  <a:srgbClr val="FFFFFF"/>
                </a:solidFill>
                <a:latin typeface="Canva Sans Bold"/>
              </a:rPr>
              <a:t>Defaulters  </a:t>
            </a:r>
          </a:p>
          <a:p>
            <a:pPr algn="ctr">
              <a:lnSpc>
                <a:spcPts val="4759"/>
              </a:lnSpc>
            </a:pPr>
            <a:r>
              <a:rPr lang="en-US" sz="3399">
                <a:solidFill>
                  <a:srgbClr val="FFFFFF"/>
                </a:solidFill>
                <a:latin typeface="Canva Sans Bold"/>
              </a:rPr>
              <a:t>Male  - 2863</a:t>
            </a:r>
          </a:p>
          <a:p>
            <a:pPr algn="ctr">
              <a:lnSpc>
                <a:spcPts val="4759"/>
              </a:lnSpc>
            </a:pPr>
            <a:r>
              <a:rPr lang="en-US" sz="3399">
                <a:solidFill>
                  <a:srgbClr val="FFFFFF"/>
                </a:solidFill>
                <a:latin typeface="Canva Sans Bold"/>
              </a:rPr>
              <a:t>Female - 3773</a:t>
            </a:r>
          </a:p>
        </p:txBody>
      </p:sp>
      <p:sp>
        <p:nvSpPr>
          <p:cNvPr id="11" name="TextBox 11"/>
          <p:cNvSpPr txBox="1"/>
          <p:nvPr/>
        </p:nvSpPr>
        <p:spPr>
          <a:xfrm>
            <a:off x="12742074" y="8100967"/>
            <a:ext cx="5593551" cy="1780321"/>
          </a:xfrm>
          <a:prstGeom prst="rect">
            <a:avLst/>
          </a:prstGeom>
        </p:spPr>
        <p:txBody>
          <a:bodyPr lIns="0" tIns="0" rIns="0" bIns="0" rtlCol="0" anchor="t">
            <a:spAutoFit/>
          </a:bodyPr>
          <a:lstStyle/>
          <a:p>
            <a:pPr algn="ctr">
              <a:lnSpc>
                <a:spcPts val="4772"/>
              </a:lnSpc>
              <a:spcBef>
                <a:spcPct val="0"/>
              </a:spcBef>
            </a:pPr>
            <a:r>
              <a:rPr lang="en-US" sz="3408">
                <a:solidFill>
                  <a:srgbClr val="FFFFFF"/>
                </a:solidFill>
                <a:latin typeface="Canva Sans Bold"/>
              </a:rPr>
              <a:t>No_Default  </a:t>
            </a:r>
          </a:p>
          <a:p>
            <a:pPr algn="ctr">
              <a:lnSpc>
                <a:spcPts val="4772"/>
              </a:lnSpc>
              <a:spcBef>
                <a:spcPct val="0"/>
              </a:spcBef>
            </a:pPr>
            <a:r>
              <a:rPr lang="en-US" sz="3408">
                <a:solidFill>
                  <a:srgbClr val="FFFFFF"/>
                </a:solidFill>
                <a:latin typeface="Canva Sans Bold"/>
              </a:rPr>
              <a:t>Male  - 9015</a:t>
            </a:r>
          </a:p>
          <a:p>
            <a:pPr algn="ctr">
              <a:lnSpc>
                <a:spcPts val="4772"/>
              </a:lnSpc>
              <a:spcBef>
                <a:spcPct val="0"/>
              </a:spcBef>
            </a:pPr>
            <a:r>
              <a:rPr lang="en-US" sz="3408">
                <a:solidFill>
                  <a:srgbClr val="FFFFFF"/>
                </a:solidFill>
                <a:latin typeface="Canva Sans Bold"/>
              </a:rPr>
              <a:t>Female - 14349</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858317"/>
            <a:ext cx="18288000" cy="3428683"/>
            <a:chOff x="0" y="0"/>
            <a:chExt cx="4816593" cy="903027"/>
          </a:xfrm>
        </p:grpSpPr>
        <p:sp>
          <p:nvSpPr>
            <p:cNvPr id="3" name="Freeform 3"/>
            <p:cNvSpPr/>
            <p:nvPr/>
          </p:nvSpPr>
          <p:spPr>
            <a:xfrm>
              <a:off x="0" y="0"/>
              <a:ext cx="4816592" cy="903028"/>
            </a:xfrm>
            <a:custGeom>
              <a:avLst/>
              <a:gdLst/>
              <a:ahLst/>
              <a:cxnLst/>
              <a:rect l="l" t="t" r="r" b="b"/>
              <a:pathLst>
                <a:path w="4816592" h="903028">
                  <a:moveTo>
                    <a:pt x="0" y="0"/>
                  </a:moveTo>
                  <a:lnTo>
                    <a:pt x="4816592" y="0"/>
                  </a:lnTo>
                  <a:lnTo>
                    <a:pt x="4816592" y="903028"/>
                  </a:lnTo>
                  <a:lnTo>
                    <a:pt x="0" y="903028"/>
                  </a:lnTo>
                  <a:close/>
                </a:path>
              </a:pathLst>
            </a:custGeom>
            <a:solidFill>
              <a:srgbClr val="EB8633"/>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pic>
        <p:nvPicPr>
          <p:cNvPr id="5" name="Picture 5"/>
          <p:cNvPicPr>
            <a:picLocks noChangeAspect="1"/>
          </p:cNvPicPr>
          <p:nvPr/>
        </p:nvPicPr>
        <p:blipFill>
          <a:blip r:embed="rId2"/>
          <a:srcRect/>
          <a:stretch>
            <a:fillRect/>
          </a:stretch>
        </p:blipFill>
        <p:spPr>
          <a:xfrm>
            <a:off x="0" y="1521937"/>
            <a:ext cx="9360608" cy="4843143"/>
          </a:xfrm>
          <a:prstGeom prst="rect">
            <a:avLst/>
          </a:prstGeom>
        </p:spPr>
      </p:pic>
      <p:pic>
        <p:nvPicPr>
          <p:cNvPr id="6" name="Picture 6"/>
          <p:cNvPicPr>
            <a:picLocks noChangeAspect="1"/>
          </p:cNvPicPr>
          <p:nvPr/>
        </p:nvPicPr>
        <p:blipFill>
          <a:blip r:embed="rId3"/>
          <a:srcRect/>
          <a:stretch>
            <a:fillRect/>
          </a:stretch>
        </p:blipFill>
        <p:spPr>
          <a:xfrm>
            <a:off x="9493727" y="376669"/>
            <a:ext cx="8794273" cy="6281624"/>
          </a:xfrm>
          <a:prstGeom prst="rect">
            <a:avLst/>
          </a:prstGeom>
        </p:spPr>
      </p:pic>
      <p:sp>
        <p:nvSpPr>
          <p:cNvPr id="7" name="TextBox 7"/>
          <p:cNvSpPr txBox="1"/>
          <p:nvPr/>
        </p:nvSpPr>
        <p:spPr>
          <a:xfrm>
            <a:off x="0" y="-113061"/>
            <a:ext cx="4586596" cy="1141761"/>
          </a:xfrm>
          <a:prstGeom prst="rect">
            <a:avLst/>
          </a:prstGeom>
        </p:spPr>
        <p:txBody>
          <a:bodyPr lIns="0" tIns="0" rIns="0" bIns="0" rtlCol="0" anchor="t">
            <a:spAutoFit/>
          </a:bodyPr>
          <a:lstStyle/>
          <a:p>
            <a:pPr algn="ctr">
              <a:lnSpc>
                <a:spcPts val="9589"/>
              </a:lnSpc>
              <a:spcBef>
                <a:spcPct val="0"/>
              </a:spcBef>
            </a:pPr>
            <a:r>
              <a:rPr lang="en-US" sz="6849">
                <a:solidFill>
                  <a:srgbClr val="000000"/>
                </a:solidFill>
                <a:latin typeface="Canva Sans Bold"/>
              </a:rPr>
              <a:t>Continue…</a:t>
            </a:r>
          </a:p>
        </p:txBody>
      </p:sp>
      <p:sp>
        <p:nvSpPr>
          <p:cNvPr id="8" name="TextBox 8"/>
          <p:cNvSpPr txBox="1"/>
          <p:nvPr/>
        </p:nvSpPr>
        <p:spPr>
          <a:xfrm>
            <a:off x="20484" y="6870564"/>
            <a:ext cx="9123516" cy="3195156"/>
          </a:xfrm>
          <a:prstGeom prst="rect">
            <a:avLst/>
          </a:prstGeom>
        </p:spPr>
        <p:txBody>
          <a:bodyPr lIns="0" tIns="0" rIns="0" bIns="0" rtlCol="0" anchor="t">
            <a:spAutoFit/>
          </a:bodyPr>
          <a:lstStyle/>
          <a:p>
            <a:pPr marL="569136" lvl="1" indent="-284568" algn="ctr">
              <a:lnSpc>
                <a:spcPts val="3690"/>
              </a:lnSpc>
              <a:buFont typeface="Arial"/>
              <a:buChar char="•"/>
            </a:pPr>
            <a:r>
              <a:rPr lang="en-US" sz="2636">
                <a:solidFill>
                  <a:srgbClr val="FFFFFF"/>
                </a:solidFill>
                <a:latin typeface="Canva Sans Bold"/>
              </a:rPr>
              <a:t>It shows count for ‘Education’ attribute</a:t>
            </a:r>
          </a:p>
          <a:p>
            <a:pPr algn="ctr">
              <a:lnSpc>
                <a:spcPts val="3690"/>
              </a:lnSpc>
            </a:pPr>
            <a:r>
              <a:rPr lang="en-US" sz="2636">
                <a:solidFill>
                  <a:srgbClr val="FFFFFF"/>
                </a:solidFill>
                <a:latin typeface="Canva Sans Bold"/>
              </a:rPr>
              <a:t>1- graduate school,2 -university,3 -high school,4- others</a:t>
            </a:r>
          </a:p>
          <a:p>
            <a:pPr algn="ctr">
              <a:lnSpc>
                <a:spcPts val="3690"/>
              </a:lnSpc>
            </a:pPr>
            <a:endParaRPr lang="en-US" sz="2636">
              <a:solidFill>
                <a:srgbClr val="FFFFFF"/>
              </a:solidFill>
              <a:latin typeface="Canva Sans Bold"/>
            </a:endParaRPr>
          </a:p>
          <a:p>
            <a:pPr algn="ctr">
              <a:lnSpc>
                <a:spcPts val="3690"/>
              </a:lnSpc>
              <a:spcBef>
                <a:spcPct val="0"/>
              </a:spcBef>
            </a:pPr>
            <a:r>
              <a:rPr lang="en-US" sz="2636">
                <a:solidFill>
                  <a:srgbClr val="FFFFFF"/>
                </a:solidFill>
                <a:latin typeface="Canva Sans Bold"/>
              </a:rPr>
              <a:t>University - 14030</a:t>
            </a:r>
          </a:p>
          <a:p>
            <a:pPr algn="ctr">
              <a:lnSpc>
                <a:spcPts val="3690"/>
              </a:lnSpc>
              <a:spcBef>
                <a:spcPct val="0"/>
              </a:spcBef>
            </a:pPr>
            <a:r>
              <a:rPr lang="en-US" sz="2636">
                <a:solidFill>
                  <a:srgbClr val="FFFFFF"/>
                </a:solidFill>
                <a:latin typeface="Canva Sans Bold"/>
              </a:rPr>
              <a:t> graduate_school - 10585 </a:t>
            </a:r>
          </a:p>
          <a:p>
            <a:pPr algn="ctr">
              <a:lnSpc>
                <a:spcPts val="3690"/>
              </a:lnSpc>
              <a:spcBef>
                <a:spcPct val="0"/>
              </a:spcBef>
            </a:pPr>
            <a:r>
              <a:rPr lang="en-US" sz="2636">
                <a:solidFill>
                  <a:srgbClr val="FFFFFF"/>
                </a:solidFill>
                <a:latin typeface="Canva Sans Bold"/>
              </a:rPr>
              <a:t>High_school- 4917 </a:t>
            </a:r>
          </a:p>
          <a:p>
            <a:pPr algn="ctr">
              <a:lnSpc>
                <a:spcPts val="3690"/>
              </a:lnSpc>
              <a:spcBef>
                <a:spcPct val="0"/>
              </a:spcBef>
            </a:pPr>
            <a:r>
              <a:rPr lang="en-US" sz="2636">
                <a:solidFill>
                  <a:srgbClr val="FFFFFF"/>
                </a:solidFill>
                <a:latin typeface="Canva Sans Bold"/>
              </a:rPr>
              <a:t>Others- 468</a:t>
            </a:r>
          </a:p>
        </p:txBody>
      </p:sp>
      <p:sp>
        <p:nvSpPr>
          <p:cNvPr id="9" name="TextBox 9"/>
          <p:cNvSpPr txBox="1"/>
          <p:nvPr/>
        </p:nvSpPr>
        <p:spPr>
          <a:xfrm>
            <a:off x="9144000" y="6810692"/>
            <a:ext cx="8517992" cy="1002544"/>
          </a:xfrm>
          <a:prstGeom prst="rect">
            <a:avLst/>
          </a:prstGeom>
        </p:spPr>
        <p:txBody>
          <a:bodyPr lIns="0" tIns="0" rIns="0" bIns="0" rtlCol="0" anchor="t">
            <a:spAutoFit/>
          </a:bodyPr>
          <a:lstStyle/>
          <a:p>
            <a:pPr marL="627140" lvl="1" indent="-313570" algn="ctr">
              <a:lnSpc>
                <a:spcPts val="4066"/>
              </a:lnSpc>
              <a:buFont typeface="Arial"/>
              <a:buChar char="•"/>
            </a:pPr>
            <a:r>
              <a:rPr lang="en-US" sz="2904">
                <a:solidFill>
                  <a:srgbClr val="FFFFFF"/>
                </a:solidFill>
                <a:latin typeface="Canva Sans Bold"/>
              </a:rPr>
              <a:t>WHat is the number of defaulters and non defaulters according to the education.</a:t>
            </a:r>
          </a:p>
        </p:txBody>
      </p:sp>
      <p:sp>
        <p:nvSpPr>
          <p:cNvPr id="10" name="TextBox 10"/>
          <p:cNvSpPr txBox="1"/>
          <p:nvPr/>
        </p:nvSpPr>
        <p:spPr>
          <a:xfrm>
            <a:off x="10008885" y="7965636"/>
            <a:ext cx="3881978" cy="2559794"/>
          </a:xfrm>
          <a:prstGeom prst="rect">
            <a:avLst/>
          </a:prstGeom>
        </p:spPr>
        <p:txBody>
          <a:bodyPr lIns="0" tIns="0" rIns="0" bIns="0" rtlCol="0" anchor="t">
            <a:spAutoFit/>
          </a:bodyPr>
          <a:lstStyle/>
          <a:p>
            <a:pPr algn="ctr">
              <a:lnSpc>
                <a:spcPts val="3494"/>
              </a:lnSpc>
            </a:pPr>
            <a:r>
              <a:rPr lang="en-US" sz="2495">
                <a:solidFill>
                  <a:srgbClr val="FFFFFF"/>
                </a:solidFill>
                <a:latin typeface="Canva Sans Bold"/>
              </a:rPr>
              <a:t>Defaulters  </a:t>
            </a:r>
          </a:p>
          <a:p>
            <a:pPr algn="ctr">
              <a:lnSpc>
                <a:spcPts val="3494"/>
              </a:lnSpc>
            </a:pPr>
            <a:r>
              <a:rPr lang="en-US" sz="2495">
                <a:solidFill>
                  <a:srgbClr val="FFFFFF"/>
                </a:solidFill>
                <a:latin typeface="Canva Sans Bold"/>
              </a:rPr>
              <a:t>University - 3330</a:t>
            </a:r>
          </a:p>
          <a:p>
            <a:pPr algn="ctr">
              <a:lnSpc>
                <a:spcPts val="3494"/>
              </a:lnSpc>
            </a:pPr>
            <a:r>
              <a:rPr lang="en-US" sz="2495">
                <a:solidFill>
                  <a:srgbClr val="FFFFFF"/>
                </a:solidFill>
                <a:latin typeface="Canva Sans Bold"/>
              </a:rPr>
              <a:t> graduate_school - 2036 </a:t>
            </a:r>
          </a:p>
          <a:p>
            <a:pPr algn="ctr">
              <a:lnSpc>
                <a:spcPts val="3494"/>
              </a:lnSpc>
            </a:pPr>
            <a:r>
              <a:rPr lang="en-US" sz="2495">
                <a:solidFill>
                  <a:srgbClr val="FFFFFF"/>
                </a:solidFill>
                <a:latin typeface="Canva Sans Bold"/>
              </a:rPr>
              <a:t>High_school- 1237 </a:t>
            </a:r>
          </a:p>
          <a:p>
            <a:pPr algn="ctr">
              <a:lnSpc>
                <a:spcPts val="3494"/>
              </a:lnSpc>
            </a:pPr>
            <a:r>
              <a:rPr lang="en-US" sz="2495">
                <a:solidFill>
                  <a:srgbClr val="FFFFFF"/>
                </a:solidFill>
                <a:latin typeface="Canva Sans Bold"/>
              </a:rPr>
              <a:t>Others- 33</a:t>
            </a:r>
          </a:p>
          <a:p>
            <a:pPr algn="ctr">
              <a:lnSpc>
                <a:spcPts val="3074"/>
              </a:lnSpc>
            </a:pPr>
            <a:endParaRPr lang="en-US" sz="2495">
              <a:solidFill>
                <a:srgbClr val="FFFFFF"/>
              </a:solidFill>
              <a:latin typeface="Canva Sans Bold"/>
            </a:endParaRPr>
          </a:p>
        </p:txBody>
      </p:sp>
      <p:sp>
        <p:nvSpPr>
          <p:cNvPr id="11" name="TextBox 11"/>
          <p:cNvSpPr txBox="1"/>
          <p:nvPr/>
        </p:nvSpPr>
        <p:spPr>
          <a:xfrm>
            <a:off x="13890864" y="7965636"/>
            <a:ext cx="3994445" cy="2589462"/>
          </a:xfrm>
          <a:prstGeom prst="rect">
            <a:avLst/>
          </a:prstGeom>
        </p:spPr>
        <p:txBody>
          <a:bodyPr lIns="0" tIns="0" rIns="0" bIns="0" rtlCol="0" anchor="t">
            <a:spAutoFit/>
          </a:bodyPr>
          <a:lstStyle/>
          <a:p>
            <a:pPr algn="ctr">
              <a:lnSpc>
                <a:spcPts val="3573"/>
              </a:lnSpc>
              <a:spcBef>
                <a:spcPct val="0"/>
              </a:spcBef>
            </a:pPr>
            <a:r>
              <a:rPr lang="en-US" sz="2552">
                <a:solidFill>
                  <a:srgbClr val="FFFFFF"/>
                </a:solidFill>
                <a:latin typeface="Canva Sans Bold"/>
              </a:rPr>
              <a:t>No_Default  </a:t>
            </a:r>
          </a:p>
          <a:p>
            <a:pPr algn="ctr">
              <a:lnSpc>
                <a:spcPts val="3573"/>
              </a:lnSpc>
              <a:spcBef>
                <a:spcPct val="0"/>
              </a:spcBef>
            </a:pPr>
            <a:r>
              <a:rPr lang="en-US" sz="2552">
                <a:solidFill>
                  <a:srgbClr val="FFFFFF"/>
                </a:solidFill>
                <a:latin typeface="Canva Sans Bold"/>
              </a:rPr>
              <a:t>University - 10700</a:t>
            </a:r>
          </a:p>
          <a:p>
            <a:pPr algn="ctr">
              <a:lnSpc>
                <a:spcPts val="3573"/>
              </a:lnSpc>
              <a:spcBef>
                <a:spcPct val="0"/>
              </a:spcBef>
            </a:pPr>
            <a:r>
              <a:rPr lang="en-US" sz="2552">
                <a:solidFill>
                  <a:srgbClr val="FFFFFF"/>
                </a:solidFill>
                <a:latin typeface="Canva Sans Bold"/>
              </a:rPr>
              <a:t> graduate_school - 8549 </a:t>
            </a:r>
          </a:p>
          <a:p>
            <a:pPr algn="ctr">
              <a:lnSpc>
                <a:spcPts val="3573"/>
              </a:lnSpc>
              <a:spcBef>
                <a:spcPct val="0"/>
              </a:spcBef>
            </a:pPr>
            <a:r>
              <a:rPr lang="en-US" sz="2552">
                <a:solidFill>
                  <a:srgbClr val="FFFFFF"/>
                </a:solidFill>
                <a:latin typeface="Canva Sans Bold"/>
              </a:rPr>
              <a:t>High_school- 3680 </a:t>
            </a:r>
          </a:p>
          <a:p>
            <a:pPr algn="ctr">
              <a:lnSpc>
                <a:spcPts val="3573"/>
              </a:lnSpc>
              <a:spcBef>
                <a:spcPct val="0"/>
              </a:spcBef>
            </a:pPr>
            <a:r>
              <a:rPr lang="en-US" sz="2552">
                <a:solidFill>
                  <a:srgbClr val="FFFFFF"/>
                </a:solidFill>
                <a:latin typeface="Canva Sans Bold"/>
              </a:rPr>
              <a:t>Others- 435</a:t>
            </a:r>
          </a:p>
          <a:p>
            <a:pPr algn="ctr">
              <a:lnSpc>
                <a:spcPts val="2873"/>
              </a:lnSpc>
              <a:spcBef>
                <a:spcPct val="0"/>
              </a:spcBef>
            </a:pPr>
            <a:endParaRPr lang="en-US" sz="2552">
              <a:solidFill>
                <a:srgbClr val="FFFFFF"/>
              </a:solidFill>
              <a:latin typeface="Canva Sa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9" b="229"/>
          <a:stretch>
            <a:fillRect/>
          </a:stretch>
        </p:blipFill>
        <p:spPr>
          <a:xfrm>
            <a:off x="230526" y="1028700"/>
            <a:ext cx="15375990" cy="7411322"/>
          </a:xfrm>
          <a:prstGeom prst="rect">
            <a:avLst/>
          </a:prstGeom>
        </p:spPr>
      </p:pic>
      <p:grpSp>
        <p:nvGrpSpPr>
          <p:cNvPr id="3" name="Group 3"/>
          <p:cNvGrpSpPr/>
          <p:nvPr/>
        </p:nvGrpSpPr>
        <p:grpSpPr>
          <a:xfrm>
            <a:off x="-17783" y="8328779"/>
            <a:ext cx="17844616" cy="1958221"/>
            <a:chOff x="0" y="0"/>
            <a:chExt cx="4699817" cy="515746"/>
          </a:xfrm>
        </p:grpSpPr>
        <p:sp>
          <p:nvSpPr>
            <p:cNvPr id="4" name="Freeform 4"/>
            <p:cNvSpPr/>
            <p:nvPr/>
          </p:nvSpPr>
          <p:spPr>
            <a:xfrm>
              <a:off x="0" y="0"/>
              <a:ext cx="4699817" cy="515746"/>
            </a:xfrm>
            <a:custGeom>
              <a:avLst/>
              <a:gdLst/>
              <a:ahLst/>
              <a:cxnLst/>
              <a:rect l="l" t="t" r="r" b="b"/>
              <a:pathLst>
                <a:path w="4699817" h="515746">
                  <a:moveTo>
                    <a:pt x="0" y="0"/>
                  </a:moveTo>
                  <a:lnTo>
                    <a:pt x="4699817" y="0"/>
                  </a:lnTo>
                  <a:lnTo>
                    <a:pt x="4699817" y="515746"/>
                  </a:lnTo>
                  <a:lnTo>
                    <a:pt x="0" y="515746"/>
                  </a:lnTo>
                  <a:close/>
                </a:path>
              </a:pathLst>
            </a:custGeom>
            <a:solidFill>
              <a:srgbClr val="EB8633"/>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6" name="TextBox 6"/>
          <p:cNvSpPr txBox="1"/>
          <p:nvPr/>
        </p:nvSpPr>
        <p:spPr>
          <a:xfrm>
            <a:off x="0" y="-113061"/>
            <a:ext cx="4586596" cy="1141761"/>
          </a:xfrm>
          <a:prstGeom prst="rect">
            <a:avLst/>
          </a:prstGeom>
        </p:spPr>
        <p:txBody>
          <a:bodyPr lIns="0" tIns="0" rIns="0" bIns="0" rtlCol="0" anchor="t">
            <a:spAutoFit/>
          </a:bodyPr>
          <a:lstStyle/>
          <a:p>
            <a:pPr algn="ctr">
              <a:lnSpc>
                <a:spcPts val="9589"/>
              </a:lnSpc>
              <a:spcBef>
                <a:spcPct val="0"/>
              </a:spcBef>
            </a:pPr>
            <a:r>
              <a:rPr lang="en-US" sz="6849">
                <a:solidFill>
                  <a:srgbClr val="000000"/>
                </a:solidFill>
                <a:latin typeface="Canva Sans Bold"/>
              </a:rPr>
              <a:t>Continue…</a:t>
            </a:r>
          </a:p>
        </p:txBody>
      </p:sp>
      <p:sp>
        <p:nvSpPr>
          <p:cNvPr id="7" name="TextBox 7"/>
          <p:cNvSpPr txBox="1"/>
          <p:nvPr/>
        </p:nvSpPr>
        <p:spPr>
          <a:xfrm>
            <a:off x="-266091" y="8262104"/>
            <a:ext cx="10292060" cy="2380615"/>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From the above data analysis we can say that</a:t>
            </a:r>
          </a:p>
          <a:p>
            <a:pPr algn="ctr">
              <a:lnSpc>
                <a:spcPts val="4759"/>
              </a:lnSpc>
            </a:pPr>
            <a:endParaRPr lang="en-US" sz="3399">
              <a:solidFill>
                <a:srgbClr val="000000"/>
              </a:solidFill>
              <a:latin typeface="Canva Sans Bold"/>
            </a:endParaRPr>
          </a:p>
          <a:p>
            <a:pPr algn="ctr">
              <a:lnSpc>
                <a:spcPts val="4759"/>
              </a:lnSpc>
            </a:pPr>
            <a:r>
              <a:rPr lang="en-US" sz="3399">
                <a:solidFill>
                  <a:srgbClr val="000000"/>
                </a:solidFill>
                <a:latin typeface="Canva Sans"/>
              </a:rPr>
              <a:t>*</a:t>
            </a:r>
          </a:p>
          <a:p>
            <a:pPr algn="ctr">
              <a:lnSpc>
                <a:spcPts val="4759"/>
              </a:lnSpc>
            </a:pPr>
            <a:endParaRPr lang="en-US" sz="3399">
              <a:solidFill>
                <a:srgbClr val="000000"/>
              </a:solidFill>
              <a:latin typeface="Canva Sans"/>
            </a:endParaRPr>
          </a:p>
        </p:txBody>
      </p:sp>
      <p:sp>
        <p:nvSpPr>
          <p:cNvPr id="8" name="TextBox 8"/>
          <p:cNvSpPr txBox="1"/>
          <p:nvPr/>
        </p:nvSpPr>
        <p:spPr>
          <a:xfrm>
            <a:off x="-266091" y="7662699"/>
            <a:ext cx="18092925" cy="3588949"/>
          </a:xfrm>
          <a:prstGeom prst="rect">
            <a:avLst/>
          </a:prstGeom>
        </p:spPr>
        <p:txBody>
          <a:bodyPr lIns="0" tIns="0" rIns="0" bIns="0" rtlCol="0" anchor="t">
            <a:spAutoFit/>
          </a:bodyPr>
          <a:lstStyle/>
          <a:p>
            <a:pPr algn="ctr">
              <a:lnSpc>
                <a:spcPts val="4783"/>
              </a:lnSpc>
            </a:pPr>
            <a:endParaRPr/>
          </a:p>
          <a:p>
            <a:pPr algn="ctr">
              <a:lnSpc>
                <a:spcPts val="4783"/>
              </a:lnSpc>
            </a:pPr>
            <a:endParaRPr/>
          </a:p>
          <a:p>
            <a:pPr marL="737679" lvl="1" indent="-368839" algn="ctr">
              <a:lnSpc>
                <a:spcPts val="4783"/>
              </a:lnSpc>
              <a:buFont typeface="Arial"/>
              <a:buChar char="•"/>
            </a:pPr>
            <a:r>
              <a:rPr lang="en-US" sz="3416">
                <a:solidFill>
                  <a:srgbClr val="000000"/>
                </a:solidFill>
                <a:latin typeface="Canva Sans Bold"/>
              </a:rPr>
              <a:t>We can see more number of credit cards holder age are between 26-30 years old.</a:t>
            </a:r>
          </a:p>
          <a:p>
            <a:pPr algn="ctr">
              <a:lnSpc>
                <a:spcPts val="4783"/>
              </a:lnSpc>
            </a:pPr>
            <a:endParaRPr lang="en-US" sz="3416">
              <a:solidFill>
                <a:srgbClr val="000000"/>
              </a:solidFill>
              <a:latin typeface="Canva Sans Bold"/>
            </a:endParaRPr>
          </a:p>
          <a:p>
            <a:pPr algn="ctr">
              <a:lnSpc>
                <a:spcPts val="4783"/>
              </a:lnSpc>
            </a:pPr>
            <a:endParaRPr lang="en-US" sz="3416">
              <a:solidFill>
                <a:srgbClr val="000000"/>
              </a:solidFill>
              <a:latin typeface="Canva Sans Bold"/>
            </a:endParaRPr>
          </a:p>
          <a:p>
            <a:pPr algn="ctr">
              <a:lnSpc>
                <a:spcPts val="4783"/>
              </a:lnSpc>
              <a:spcBef>
                <a:spcPct val="0"/>
              </a:spcBef>
            </a:pPr>
            <a:endParaRPr lang="en-US" sz="3416">
              <a:solidFill>
                <a:srgbClr val="000000"/>
              </a:solidFill>
              <a:latin typeface="Canva Sans Bold"/>
            </a:endParaRPr>
          </a:p>
        </p:txBody>
      </p:sp>
      <p:sp>
        <p:nvSpPr>
          <p:cNvPr id="9" name="TextBox 9"/>
          <p:cNvSpPr txBox="1"/>
          <p:nvPr/>
        </p:nvSpPr>
        <p:spPr>
          <a:xfrm>
            <a:off x="-266091" y="9630620"/>
            <a:ext cx="11557397" cy="1012098"/>
          </a:xfrm>
          <a:prstGeom prst="rect">
            <a:avLst/>
          </a:prstGeom>
        </p:spPr>
        <p:txBody>
          <a:bodyPr lIns="0" tIns="0" rIns="0" bIns="0" rtlCol="0" anchor="t">
            <a:spAutoFit/>
          </a:bodyPr>
          <a:lstStyle/>
          <a:p>
            <a:pPr marL="745632" lvl="1" indent="-372816" algn="ctr">
              <a:lnSpc>
                <a:spcPts val="4835"/>
              </a:lnSpc>
              <a:buFont typeface="Arial"/>
              <a:buChar char="•"/>
            </a:pPr>
            <a:r>
              <a:rPr lang="en-US" sz="3453">
                <a:solidFill>
                  <a:srgbClr val="000000"/>
                </a:solidFill>
                <a:latin typeface="Canva Sans Bold"/>
              </a:rPr>
              <a:t>Age above 60 years old rarely uses the credit card.</a:t>
            </a:r>
          </a:p>
          <a:p>
            <a:pPr algn="ctr">
              <a:lnSpc>
                <a:spcPts val="3295"/>
              </a:lnSpc>
              <a:spcBef>
                <a:spcPct val="0"/>
              </a:spcBef>
            </a:pPr>
            <a:endParaRPr lang="en-US" sz="3453">
              <a:solidFill>
                <a:srgbClr val="000000"/>
              </a:solidFill>
              <a:latin typeface="Canva Sa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1028700"/>
            <a:ext cx="17563768" cy="7337705"/>
          </a:xfrm>
          <a:prstGeom prst="rect">
            <a:avLst/>
          </a:prstGeom>
        </p:spPr>
      </p:pic>
      <p:grpSp>
        <p:nvGrpSpPr>
          <p:cNvPr id="3" name="Group 3"/>
          <p:cNvGrpSpPr/>
          <p:nvPr/>
        </p:nvGrpSpPr>
        <p:grpSpPr>
          <a:xfrm>
            <a:off x="0" y="8508893"/>
            <a:ext cx="17887998" cy="1844557"/>
            <a:chOff x="0" y="0"/>
            <a:chExt cx="4711242" cy="485809"/>
          </a:xfrm>
        </p:grpSpPr>
        <p:sp>
          <p:nvSpPr>
            <p:cNvPr id="4" name="Freeform 4"/>
            <p:cNvSpPr/>
            <p:nvPr/>
          </p:nvSpPr>
          <p:spPr>
            <a:xfrm>
              <a:off x="0" y="0"/>
              <a:ext cx="4711242" cy="485809"/>
            </a:xfrm>
            <a:custGeom>
              <a:avLst/>
              <a:gdLst/>
              <a:ahLst/>
              <a:cxnLst/>
              <a:rect l="l" t="t" r="r" b="b"/>
              <a:pathLst>
                <a:path w="4711242" h="485809">
                  <a:moveTo>
                    <a:pt x="0" y="0"/>
                  </a:moveTo>
                  <a:lnTo>
                    <a:pt x="4711242" y="0"/>
                  </a:lnTo>
                  <a:lnTo>
                    <a:pt x="4711242" y="485809"/>
                  </a:lnTo>
                  <a:lnTo>
                    <a:pt x="0" y="485809"/>
                  </a:lnTo>
                  <a:close/>
                </a:path>
              </a:pathLst>
            </a:custGeom>
            <a:solidFill>
              <a:srgbClr val="EB8633"/>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6" name="TextBox 6"/>
          <p:cNvSpPr txBox="1"/>
          <p:nvPr/>
        </p:nvSpPr>
        <p:spPr>
          <a:xfrm>
            <a:off x="0" y="-113061"/>
            <a:ext cx="4586596" cy="1141761"/>
          </a:xfrm>
          <a:prstGeom prst="rect">
            <a:avLst/>
          </a:prstGeom>
        </p:spPr>
        <p:txBody>
          <a:bodyPr lIns="0" tIns="0" rIns="0" bIns="0" rtlCol="0" anchor="t">
            <a:spAutoFit/>
          </a:bodyPr>
          <a:lstStyle/>
          <a:p>
            <a:pPr algn="ctr">
              <a:lnSpc>
                <a:spcPts val="9589"/>
              </a:lnSpc>
              <a:spcBef>
                <a:spcPct val="0"/>
              </a:spcBef>
            </a:pPr>
            <a:r>
              <a:rPr lang="en-US" sz="6849">
                <a:solidFill>
                  <a:srgbClr val="000000"/>
                </a:solidFill>
                <a:latin typeface="Canva Sans Bold"/>
              </a:rPr>
              <a:t>Continue…</a:t>
            </a:r>
          </a:p>
        </p:txBody>
      </p:sp>
      <p:sp>
        <p:nvSpPr>
          <p:cNvPr id="7" name="TextBox 7"/>
          <p:cNvSpPr txBox="1"/>
          <p:nvPr/>
        </p:nvSpPr>
        <p:spPr>
          <a:xfrm>
            <a:off x="0" y="8548567"/>
            <a:ext cx="12994661" cy="1698533"/>
          </a:xfrm>
          <a:prstGeom prst="rect">
            <a:avLst/>
          </a:prstGeom>
        </p:spPr>
        <p:txBody>
          <a:bodyPr lIns="0" tIns="0" rIns="0" bIns="0" rtlCol="0" anchor="t">
            <a:spAutoFit/>
          </a:bodyPr>
          <a:lstStyle/>
          <a:p>
            <a:pPr marL="702453" lvl="1" indent="-351227" algn="ctr">
              <a:lnSpc>
                <a:spcPts val="4555"/>
              </a:lnSpc>
              <a:buFont typeface="Arial"/>
              <a:buChar char="•"/>
            </a:pPr>
            <a:r>
              <a:rPr lang="en-US" sz="3253">
                <a:solidFill>
                  <a:srgbClr val="000000"/>
                </a:solidFill>
                <a:latin typeface="Canva Sans Bold"/>
              </a:rPr>
              <a:t>What is the count of defaulters according to the age group.</a:t>
            </a:r>
          </a:p>
          <a:p>
            <a:pPr algn="ctr">
              <a:lnSpc>
                <a:spcPts val="4555"/>
              </a:lnSpc>
            </a:pPr>
            <a:endParaRPr lang="en-US" sz="3253">
              <a:solidFill>
                <a:srgbClr val="000000"/>
              </a:solidFill>
              <a:latin typeface="Canva Sans Bold"/>
            </a:endParaRPr>
          </a:p>
          <a:p>
            <a:pPr algn="ctr">
              <a:lnSpc>
                <a:spcPts val="4555"/>
              </a:lnSpc>
            </a:pPr>
            <a:endParaRPr lang="en-US" sz="3253">
              <a:solidFill>
                <a:srgbClr val="000000"/>
              </a:solidFill>
              <a:latin typeface="Canva Sans Bold"/>
            </a:endParaRPr>
          </a:p>
        </p:txBody>
      </p:sp>
      <p:sp>
        <p:nvSpPr>
          <p:cNvPr id="8" name="TextBox 8"/>
          <p:cNvSpPr txBox="1"/>
          <p:nvPr/>
        </p:nvSpPr>
        <p:spPr>
          <a:xfrm>
            <a:off x="0" y="9147173"/>
            <a:ext cx="17259300" cy="1099928"/>
          </a:xfrm>
          <a:prstGeom prst="rect">
            <a:avLst/>
          </a:prstGeom>
        </p:spPr>
        <p:txBody>
          <a:bodyPr lIns="0" tIns="0" rIns="0" bIns="0" rtlCol="0" anchor="t">
            <a:spAutoFit/>
          </a:bodyPr>
          <a:lstStyle/>
          <a:p>
            <a:pPr marL="689966" lvl="1" indent="-344983" algn="ctr">
              <a:lnSpc>
                <a:spcPts val="4474"/>
              </a:lnSpc>
              <a:spcBef>
                <a:spcPct val="0"/>
              </a:spcBef>
              <a:buFont typeface="Arial"/>
              <a:buChar char="•"/>
            </a:pPr>
            <a:r>
              <a:rPr lang="en-US" sz="3195">
                <a:solidFill>
                  <a:srgbClr val="000000"/>
                </a:solidFill>
                <a:latin typeface="Canva Sans Bold"/>
              </a:rPr>
              <a:t>So we have found our age group where maximum nuber of defaults have occured.</a:t>
            </a:r>
          </a:p>
          <a:p>
            <a:pPr marL="689966" lvl="1" indent="-344983" algn="ctr">
              <a:lnSpc>
                <a:spcPts val="4474"/>
              </a:lnSpc>
              <a:buFont typeface="Arial"/>
              <a:buChar char="•"/>
            </a:pPr>
            <a:r>
              <a:rPr lang="en-US" sz="3195">
                <a:solidFill>
                  <a:srgbClr val="000000"/>
                </a:solidFill>
                <a:latin typeface="Canva Sans Bold"/>
              </a:rPr>
              <a:t>The age group 27 and 29 have showed maximum number of defaults which are 313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42782" y="519732"/>
            <a:ext cx="13916518" cy="7731399"/>
          </a:xfrm>
          <a:prstGeom prst="rect">
            <a:avLst/>
          </a:prstGeom>
        </p:spPr>
      </p:pic>
      <p:grpSp>
        <p:nvGrpSpPr>
          <p:cNvPr id="3" name="Group 3"/>
          <p:cNvGrpSpPr/>
          <p:nvPr/>
        </p:nvGrpSpPr>
        <p:grpSpPr>
          <a:xfrm>
            <a:off x="146792" y="7849327"/>
            <a:ext cx="17751009" cy="2272295"/>
            <a:chOff x="0" y="0"/>
            <a:chExt cx="4675163" cy="598464"/>
          </a:xfrm>
        </p:grpSpPr>
        <p:sp>
          <p:nvSpPr>
            <p:cNvPr id="4" name="Freeform 4"/>
            <p:cNvSpPr/>
            <p:nvPr/>
          </p:nvSpPr>
          <p:spPr>
            <a:xfrm>
              <a:off x="0" y="0"/>
              <a:ext cx="4675163" cy="598464"/>
            </a:xfrm>
            <a:custGeom>
              <a:avLst/>
              <a:gdLst/>
              <a:ahLst/>
              <a:cxnLst/>
              <a:rect l="l" t="t" r="r" b="b"/>
              <a:pathLst>
                <a:path w="4675163" h="598464">
                  <a:moveTo>
                    <a:pt x="0" y="0"/>
                  </a:moveTo>
                  <a:lnTo>
                    <a:pt x="4675163" y="0"/>
                  </a:lnTo>
                  <a:lnTo>
                    <a:pt x="4675163" y="598464"/>
                  </a:lnTo>
                  <a:lnTo>
                    <a:pt x="0" y="598464"/>
                  </a:lnTo>
                  <a:close/>
                </a:path>
              </a:pathLst>
            </a:custGeom>
            <a:solidFill>
              <a:srgbClr val="EB8633"/>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6" name="TextBox 6"/>
          <p:cNvSpPr txBox="1"/>
          <p:nvPr/>
        </p:nvSpPr>
        <p:spPr>
          <a:xfrm>
            <a:off x="0" y="-113061"/>
            <a:ext cx="4586596" cy="1141761"/>
          </a:xfrm>
          <a:prstGeom prst="rect">
            <a:avLst/>
          </a:prstGeom>
        </p:spPr>
        <p:txBody>
          <a:bodyPr lIns="0" tIns="0" rIns="0" bIns="0" rtlCol="0" anchor="t">
            <a:spAutoFit/>
          </a:bodyPr>
          <a:lstStyle/>
          <a:p>
            <a:pPr algn="ctr">
              <a:lnSpc>
                <a:spcPts val="9589"/>
              </a:lnSpc>
              <a:spcBef>
                <a:spcPct val="0"/>
              </a:spcBef>
            </a:pPr>
            <a:r>
              <a:rPr lang="en-US" sz="6849">
                <a:solidFill>
                  <a:srgbClr val="000000"/>
                </a:solidFill>
                <a:latin typeface="Canva Sans Bold"/>
              </a:rPr>
              <a:t>Continue…</a:t>
            </a:r>
          </a:p>
        </p:txBody>
      </p:sp>
      <p:sp>
        <p:nvSpPr>
          <p:cNvPr id="7" name="TextBox 7"/>
          <p:cNvSpPr txBox="1"/>
          <p:nvPr/>
        </p:nvSpPr>
        <p:spPr>
          <a:xfrm>
            <a:off x="0" y="7792177"/>
            <a:ext cx="17897801" cy="2494823"/>
          </a:xfrm>
          <a:prstGeom prst="rect">
            <a:avLst/>
          </a:prstGeom>
        </p:spPr>
        <p:txBody>
          <a:bodyPr lIns="0" tIns="0" rIns="0" bIns="0" rtlCol="0" anchor="t">
            <a:spAutoFit/>
          </a:bodyPr>
          <a:lstStyle/>
          <a:p>
            <a:pPr marL="637685" lvl="1" indent="-318842" algn="ctr">
              <a:lnSpc>
                <a:spcPts val="4135"/>
              </a:lnSpc>
              <a:buFont typeface="Arial"/>
              <a:buChar char="•"/>
            </a:pPr>
            <a:r>
              <a:rPr lang="en-US" sz="2953">
                <a:solidFill>
                  <a:srgbClr val="000000"/>
                </a:solidFill>
                <a:latin typeface="Canva Sans Bold"/>
              </a:rPr>
              <a:t>THe Graph is showing the age group which have been involved in maximum nuber of defaults.</a:t>
            </a:r>
          </a:p>
          <a:p>
            <a:pPr marL="637685" lvl="1" indent="-318842" algn="ctr">
              <a:lnSpc>
                <a:spcPts val="4135"/>
              </a:lnSpc>
              <a:buFont typeface="Arial"/>
              <a:buChar char="•"/>
            </a:pPr>
            <a:r>
              <a:rPr lang="en-US" sz="2953">
                <a:solidFill>
                  <a:srgbClr val="000000"/>
                </a:solidFill>
                <a:latin typeface="Canva Sans Bold"/>
              </a:rPr>
              <a:t>The age group of 27 and 29 is showing maximum number of defaults from all the defaults.</a:t>
            </a:r>
          </a:p>
          <a:p>
            <a:pPr marL="637685" lvl="1" indent="-318842" algn="ctr">
              <a:lnSpc>
                <a:spcPts val="4135"/>
              </a:lnSpc>
              <a:buFont typeface="Arial"/>
              <a:buChar char="•"/>
            </a:pPr>
            <a:r>
              <a:rPr lang="en-US" sz="2953">
                <a:solidFill>
                  <a:srgbClr val="000000"/>
                </a:solidFill>
                <a:latin typeface="Canva Sans Bold"/>
              </a:rPr>
              <a:t>But the another fascinating information we can extract from here is, the age group with maximum nuber of non defaults also lies on 27 to 30</a:t>
            </a:r>
          </a:p>
          <a:p>
            <a:pPr algn="ctr">
              <a:lnSpc>
                <a:spcPts val="3295"/>
              </a:lnSpc>
              <a:spcBef>
                <a:spcPct val="0"/>
              </a:spcBef>
            </a:pPr>
            <a:endParaRPr lang="en-US" sz="2953">
              <a:solidFill>
                <a:srgbClr val="000000"/>
              </a:solidFill>
              <a:latin typeface="Canva Sans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181513" y="1087790"/>
            <a:ext cx="10896274" cy="9199210"/>
          </a:xfrm>
          <a:prstGeom prst="rect">
            <a:avLst/>
          </a:prstGeom>
        </p:spPr>
      </p:pic>
      <p:sp>
        <p:nvSpPr>
          <p:cNvPr id="3" name="TextBox 3"/>
          <p:cNvSpPr txBox="1"/>
          <p:nvPr/>
        </p:nvSpPr>
        <p:spPr>
          <a:xfrm>
            <a:off x="0" y="-123825"/>
            <a:ext cx="17259300" cy="1086395"/>
          </a:xfrm>
          <a:prstGeom prst="rect">
            <a:avLst/>
          </a:prstGeom>
        </p:spPr>
        <p:txBody>
          <a:bodyPr lIns="0" tIns="0" rIns="0" bIns="0" rtlCol="0" anchor="t">
            <a:spAutoFit/>
          </a:bodyPr>
          <a:lstStyle/>
          <a:p>
            <a:pPr algn="ctr">
              <a:lnSpc>
                <a:spcPts val="8894"/>
              </a:lnSpc>
              <a:spcBef>
                <a:spcPct val="0"/>
              </a:spcBef>
            </a:pPr>
            <a:r>
              <a:rPr lang="en-US" sz="6353">
                <a:solidFill>
                  <a:srgbClr val="000000"/>
                </a:solidFill>
                <a:latin typeface="Canva Sans Bold"/>
              </a:rPr>
              <a:t>Checking of Correlation between variables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72439"/>
            <a:ext cx="18288000" cy="9571525"/>
            <a:chOff x="0" y="0"/>
            <a:chExt cx="4816593" cy="2520895"/>
          </a:xfrm>
        </p:grpSpPr>
        <p:sp>
          <p:nvSpPr>
            <p:cNvPr id="3" name="Freeform 3"/>
            <p:cNvSpPr/>
            <p:nvPr/>
          </p:nvSpPr>
          <p:spPr>
            <a:xfrm>
              <a:off x="0" y="0"/>
              <a:ext cx="4816592" cy="2520896"/>
            </a:xfrm>
            <a:custGeom>
              <a:avLst/>
              <a:gdLst/>
              <a:ahLst/>
              <a:cxnLst/>
              <a:rect l="l" t="t" r="r" b="b"/>
              <a:pathLst>
                <a:path w="4816592" h="2520896">
                  <a:moveTo>
                    <a:pt x="0" y="0"/>
                  </a:moveTo>
                  <a:lnTo>
                    <a:pt x="4816592" y="0"/>
                  </a:lnTo>
                  <a:lnTo>
                    <a:pt x="4816592" y="2520896"/>
                  </a:lnTo>
                  <a:lnTo>
                    <a:pt x="0" y="2520896"/>
                  </a:lnTo>
                  <a:close/>
                </a:path>
              </a:pathLst>
            </a:custGeom>
            <a:solidFill>
              <a:srgbClr val="EB8633"/>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5" name="TextBox 5"/>
          <p:cNvSpPr txBox="1"/>
          <p:nvPr/>
        </p:nvSpPr>
        <p:spPr>
          <a:xfrm>
            <a:off x="0" y="489441"/>
            <a:ext cx="18288000" cy="2170974"/>
          </a:xfrm>
          <a:prstGeom prst="rect">
            <a:avLst/>
          </a:prstGeom>
        </p:spPr>
        <p:txBody>
          <a:bodyPr lIns="0" tIns="0" rIns="0" bIns="0" rtlCol="0" anchor="t">
            <a:spAutoFit/>
          </a:bodyPr>
          <a:lstStyle/>
          <a:p>
            <a:pPr marL="896758" lvl="1" indent="-448379" algn="ctr">
              <a:lnSpc>
                <a:spcPts val="5815"/>
              </a:lnSpc>
              <a:buFont typeface="Arial"/>
              <a:buChar char="•"/>
            </a:pPr>
            <a:r>
              <a:rPr lang="en-US" sz="4153">
                <a:solidFill>
                  <a:srgbClr val="000000"/>
                </a:solidFill>
                <a:latin typeface="Canva Sans Bold"/>
              </a:rPr>
              <a:t>We check correletion betweeen variables using Correlation heatmap, it is graphical representation of correlation matrix representing correlation between different variables</a:t>
            </a:r>
          </a:p>
        </p:txBody>
      </p:sp>
      <p:sp>
        <p:nvSpPr>
          <p:cNvPr id="6" name="TextBox 6"/>
          <p:cNvSpPr txBox="1"/>
          <p:nvPr/>
        </p:nvSpPr>
        <p:spPr>
          <a:xfrm>
            <a:off x="0" y="2937514"/>
            <a:ext cx="17812544" cy="2241458"/>
          </a:xfrm>
          <a:prstGeom prst="rect">
            <a:avLst/>
          </a:prstGeom>
        </p:spPr>
        <p:txBody>
          <a:bodyPr lIns="0" tIns="0" rIns="0" bIns="0" rtlCol="0" anchor="t">
            <a:spAutoFit/>
          </a:bodyPr>
          <a:lstStyle/>
          <a:p>
            <a:pPr algn="ctr">
              <a:lnSpc>
                <a:spcPts val="3295"/>
              </a:lnSpc>
              <a:spcBef>
                <a:spcPct val="0"/>
              </a:spcBef>
            </a:pPr>
            <a:endParaRPr/>
          </a:p>
          <a:p>
            <a:pPr algn="ctr">
              <a:lnSpc>
                <a:spcPts val="3295"/>
              </a:lnSpc>
              <a:spcBef>
                <a:spcPct val="0"/>
              </a:spcBef>
            </a:pPr>
            <a:endParaRPr/>
          </a:p>
          <a:p>
            <a:pPr marL="896758" lvl="1" indent="-448379" algn="ctr">
              <a:lnSpc>
                <a:spcPts val="5815"/>
              </a:lnSpc>
              <a:buFont typeface="Arial"/>
              <a:buChar char="•"/>
            </a:pPr>
            <a:r>
              <a:rPr lang="en-US" sz="4153">
                <a:solidFill>
                  <a:srgbClr val="000000"/>
                </a:solidFill>
                <a:latin typeface="Canva Sans Bold"/>
              </a:rPr>
              <a:t>ID is unimportant and it has no role in prediction so we will remove it.</a:t>
            </a:r>
          </a:p>
        </p:txBody>
      </p:sp>
      <p:sp>
        <p:nvSpPr>
          <p:cNvPr id="7" name="TextBox 7"/>
          <p:cNvSpPr txBox="1"/>
          <p:nvPr/>
        </p:nvSpPr>
        <p:spPr>
          <a:xfrm>
            <a:off x="0" y="5978655"/>
            <a:ext cx="18288000" cy="3279645"/>
          </a:xfrm>
          <a:prstGeom prst="rect">
            <a:avLst/>
          </a:prstGeom>
        </p:spPr>
        <p:txBody>
          <a:bodyPr lIns="0" tIns="0" rIns="0" bIns="0" rtlCol="0" anchor="t">
            <a:spAutoFit/>
          </a:bodyPr>
          <a:lstStyle/>
          <a:p>
            <a:pPr marL="891690" lvl="1" indent="-445845" algn="ctr">
              <a:lnSpc>
                <a:spcPts val="5782"/>
              </a:lnSpc>
              <a:buFont typeface="Arial"/>
              <a:buChar char="•"/>
            </a:pPr>
            <a:r>
              <a:rPr lang="en-US" sz="4130">
                <a:solidFill>
                  <a:srgbClr val="000000"/>
                </a:solidFill>
                <a:latin typeface="Canva Sans Bold"/>
              </a:rPr>
              <a:t>It seems from the above graph is there are some negatively correlated feature like age but we cannot blindly remove this feature because it could be important feature for prediction.</a:t>
            </a:r>
          </a:p>
          <a:p>
            <a:pPr algn="ctr">
              <a:lnSpc>
                <a:spcPts val="4382"/>
              </a:lnSpc>
            </a:pPr>
            <a:endParaRPr lang="en-US" sz="4130">
              <a:solidFill>
                <a:srgbClr val="000000"/>
              </a:solidFill>
              <a:latin typeface="Canva Sans Bold"/>
            </a:endParaRPr>
          </a:p>
          <a:p>
            <a:pPr algn="ctr">
              <a:lnSpc>
                <a:spcPts val="4382"/>
              </a:lnSpc>
            </a:pPr>
            <a:endParaRPr lang="en-US" sz="4130">
              <a:solidFill>
                <a:srgbClr val="000000"/>
              </a:solidFill>
              <a:latin typeface="Canva Sans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791028" y="590182"/>
            <a:ext cx="8705944" cy="91066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368270" y="244835"/>
            <a:ext cx="9358432" cy="9797329"/>
          </a:xfrm>
          <a:prstGeom prst="rect">
            <a:avLst/>
          </a:prstGeom>
        </p:spPr>
      </p:pic>
      <p:sp>
        <p:nvSpPr>
          <p:cNvPr id="3" name="TextBox 3"/>
          <p:cNvSpPr txBox="1"/>
          <p:nvPr/>
        </p:nvSpPr>
        <p:spPr>
          <a:xfrm>
            <a:off x="0" y="-180975"/>
            <a:ext cx="5368270" cy="1651716"/>
          </a:xfrm>
          <a:prstGeom prst="rect">
            <a:avLst/>
          </a:prstGeom>
        </p:spPr>
        <p:txBody>
          <a:bodyPr lIns="0" tIns="0" rIns="0" bIns="0" rtlCol="0" anchor="t">
            <a:spAutoFit/>
          </a:bodyPr>
          <a:lstStyle/>
          <a:p>
            <a:pPr algn="ctr">
              <a:lnSpc>
                <a:spcPts val="13578"/>
              </a:lnSpc>
            </a:pPr>
            <a:r>
              <a:rPr lang="en-US" sz="9698">
                <a:solidFill>
                  <a:srgbClr val="000000"/>
                </a:solidFill>
                <a:latin typeface="Canva Sans Bold"/>
              </a:rPr>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33" y="1158152"/>
            <a:ext cx="17715536" cy="8490340"/>
            <a:chOff x="0" y="0"/>
            <a:chExt cx="4665820" cy="2236139"/>
          </a:xfrm>
        </p:grpSpPr>
        <p:sp>
          <p:nvSpPr>
            <p:cNvPr id="3" name="Freeform 3"/>
            <p:cNvSpPr/>
            <p:nvPr/>
          </p:nvSpPr>
          <p:spPr>
            <a:xfrm>
              <a:off x="0" y="0"/>
              <a:ext cx="4665820" cy="2236139"/>
            </a:xfrm>
            <a:custGeom>
              <a:avLst/>
              <a:gdLst/>
              <a:ahLst/>
              <a:cxnLst/>
              <a:rect l="l" t="t" r="r" b="b"/>
              <a:pathLst>
                <a:path w="4665820" h="2236139">
                  <a:moveTo>
                    <a:pt x="0" y="0"/>
                  </a:moveTo>
                  <a:lnTo>
                    <a:pt x="4665820" y="0"/>
                  </a:lnTo>
                  <a:lnTo>
                    <a:pt x="4665820" y="2236139"/>
                  </a:lnTo>
                  <a:lnTo>
                    <a:pt x="0" y="2236139"/>
                  </a:lnTo>
                  <a:close/>
                </a:path>
              </a:pathLst>
            </a:custGeom>
            <a:solidFill>
              <a:srgbClr val="EB8633"/>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5" name="TextBox 5"/>
          <p:cNvSpPr txBox="1"/>
          <p:nvPr/>
        </p:nvSpPr>
        <p:spPr>
          <a:xfrm>
            <a:off x="4055739" y="-152400"/>
            <a:ext cx="9254232" cy="1310552"/>
          </a:xfrm>
          <a:prstGeom prst="rect">
            <a:avLst/>
          </a:prstGeom>
        </p:spPr>
        <p:txBody>
          <a:bodyPr lIns="0" tIns="0" rIns="0" bIns="0" rtlCol="0" anchor="t">
            <a:spAutoFit/>
          </a:bodyPr>
          <a:lstStyle/>
          <a:p>
            <a:pPr algn="ctr">
              <a:lnSpc>
                <a:spcPts val="10714"/>
              </a:lnSpc>
              <a:spcBef>
                <a:spcPct val="0"/>
              </a:spcBef>
            </a:pPr>
            <a:r>
              <a:rPr lang="en-US" sz="7653">
                <a:solidFill>
                  <a:srgbClr val="000000"/>
                </a:solidFill>
                <a:latin typeface="Canva Sans Bold"/>
              </a:rPr>
              <a:t>Data Preprocessing</a:t>
            </a:r>
          </a:p>
        </p:txBody>
      </p:sp>
      <p:sp>
        <p:nvSpPr>
          <p:cNvPr id="6" name="TextBox 6"/>
          <p:cNvSpPr txBox="1"/>
          <p:nvPr/>
        </p:nvSpPr>
        <p:spPr>
          <a:xfrm>
            <a:off x="105047" y="1557974"/>
            <a:ext cx="17155617" cy="704124"/>
          </a:xfrm>
          <a:prstGeom prst="rect">
            <a:avLst/>
          </a:prstGeom>
        </p:spPr>
        <p:txBody>
          <a:bodyPr lIns="0" tIns="0" rIns="0" bIns="0" rtlCol="0" anchor="t">
            <a:spAutoFit/>
          </a:bodyPr>
          <a:lstStyle/>
          <a:p>
            <a:pPr marL="896758" lvl="1" indent="-448379" algn="ctr">
              <a:lnSpc>
                <a:spcPts val="5815"/>
              </a:lnSpc>
              <a:buFont typeface="Arial"/>
              <a:buChar char="•"/>
            </a:pPr>
            <a:r>
              <a:rPr lang="en-US" sz="4153">
                <a:solidFill>
                  <a:srgbClr val="000000"/>
                </a:solidFill>
                <a:latin typeface="Canva Sans Bold"/>
              </a:rPr>
              <a:t>Data set is divided in 80:20 ratio for train and test respectively.</a:t>
            </a:r>
          </a:p>
        </p:txBody>
      </p:sp>
      <p:sp>
        <p:nvSpPr>
          <p:cNvPr id="7" name="TextBox 7"/>
          <p:cNvSpPr txBox="1"/>
          <p:nvPr/>
        </p:nvSpPr>
        <p:spPr>
          <a:xfrm>
            <a:off x="78407" y="2185898"/>
            <a:ext cx="16384687" cy="1437549"/>
          </a:xfrm>
          <a:prstGeom prst="rect">
            <a:avLst/>
          </a:prstGeom>
        </p:spPr>
        <p:txBody>
          <a:bodyPr lIns="0" tIns="0" rIns="0" bIns="0" rtlCol="0" anchor="t">
            <a:spAutoFit/>
          </a:bodyPr>
          <a:lstStyle/>
          <a:p>
            <a:pPr marL="896758" lvl="1" indent="-448379" algn="ctr">
              <a:lnSpc>
                <a:spcPts val="5815"/>
              </a:lnSpc>
              <a:buFont typeface="Arial"/>
              <a:buChar char="•"/>
            </a:pPr>
            <a:r>
              <a:rPr lang="en-US" sz="4153">
                <a:solidFill>
                  <a:srgbClr val="000000"/>
                </a:solidFill>
                <a:latin typeface="Canva Sans Bold"/>
              </a:rPr>
              <a:t>ID column was dropped as its unnecessary for our modeling.</a:t>
            </a:r>
          </a:p>
          <a:p>
            <a:pPr algn="ctr">
              <a:lnSpc>
                <a:spcPts val="5815"/>
              </a:lnSpc>
              <a:spcBef>
                <a:spcPct val="0"/>
              </a:spcBef>
            </a:pPr>
            <a:endParaRPr lang="en-US" sz="4153">
              <a:solidFill>
                <a:srgbClr val="000000"/>
              </a:solidFill>
              <a:latin typeface="Canva Sans Bold"/>
            </a:endParaRPr>
          </a:p>
        </p:txBody>
      </p:sp>
      <p:sp>
        <p:nvSpPr>
          <p:cNvPr id="8" name="TextBox 8"/>
          <p:cNvSpPr txBox="1"/>
          <p:nvPr/>
        </p:nvSpPr>
        <p:spPr>
          <a:xfrm>
            <a:off x="78407" y="2866573"/>
            <a:ext cx="14634317" cy="1437549"/>
          </a:xfrm>
          <a:prstGeom prst="rect">
            <a:avLst/>
          </a:prstGeom>
        </p:spPr>
        <p:txBody>
          <a:bodyPr lIns="0" tIns="0" rIns="0" bIns="0" rtlCol="0" anchor="t">
            <a:spAutoFit/>
          </a:bodyPr>
          <a:lstStyle/>
          <a:p>
            <a:pPr marL="896758" lvl="1" indent="-448379" algn="ctr">
              <a:lnSpc>
                <a:spcPts val="5815"/>
              </a:lnSpc>
              <a:buFont typeface="Arial"/>
              <a:buChar char="•"/>
            </a:pPr>
            <a:r>
              <a:rPr lang="en-US" sz="4153">
                <a:solidFill>
                  <a:srgbClr val="000000"/>
                </a:solidFill>
                <a:latin typeface="Canva Sans Bold"/>
              </a:rPr>
              <a:t>The attribute name ‘PAY_0’ was converted to ‘PAY_1’ for naming convenience.</a:t>
            </a:r>
          </a:p>
        </p:txBody>
      </p:sp>
      <p:sp>
        <p:nvSpPr>
          <p:cNvPr id="9" name="TextBox 9"/>
          <p:cNvSpPr txBox="1"/>
          <p:nvPr/>
        </p:nvSpPr>
        <p:spPr>
          <a:xfrm>
            <a:off x="78407" y="4386153"/>
            <a:ext cx="15237352" cy="2904399"/>
          </a:xfrm>
          <a:prstGeom prst="rect">
            <a:avLst/>
          </a:prstGeom>
        </p:spPr>
        <p:txBody>
          <a:bodyPr lIns="0" tIns="0" rIns="0" bIns="0" rtlCol="0" anchor="t">
            <a:spAutoFit/>
          </a:bodyPr>
          <a:lstStyle/>
          <a:p>
            <a:pPr marL="896758" lvl="1" indent="-448379" algn="ctr">
              <a:lnSpc>
                <a:spcPts val="5815"/>
              </a:lnSpc>
              <a:buFont typeface="Arial"/>
              <a:buChar char="•"/>
            </a:pPr>
            <a:r>
              <a:rPr lang="en-US" sz="4153">
                <a:solidFill>
                  <a:srgbClr val="000000"/>
                </a:solidFill>
                <a:latin typeface="Canva Sans Bold"/>
              </a:rPr>
              <a:t>Pay_0: No consumption of credit card=-2, Pay duly(paid on time)=-1, payment delay for one month=1, payment delay for two months=2, payment delay for nine months and above=9. </a:t>
            </a:r>
          </a:p>
        </p:txBody>
      </p:sp>
      <p:sp>
        <p:nvSpPr>
          <p:cNvPr id="10" name="TextBox 10"/>
          <p:cNvSpPr txBox="1"/>
          <p:nvPr/>
        </p:nvSpPr>
        <p:spPr>
          <a:xfrm>
            <a:off x="78407" y="7376277"/>
            <a:ext cx="13383816" cy="704124"/>
          </a:xfrm>
          <a:prstGeom prst="rect">
            <a:avLst/>
          </a:prstGeom>
        </p:spPr>
        <p:txBody>
          <a:bodyPr lIns="0" tIns="0" rIns="0" bIns="0" rtlCol="0" anchor="t">
            <a:spAutoFit/>
          </a:bodyPr>
          <a:lstStyle/>
          <a:p>
            <a:pPr marL="896758" lvl="1" indent="-448379" algn="ctr">
              <a:lnSpc>
                <a:spcPts val="5815"/>
              </a:lnSpc>
              <a:buFont typeface="Arial"/>
              <a:buChar char="•"/>
            </a:pPr>
            <a:r>
              <a:rPr lang="en-US" sz="4153">
                <a:solidFill>
                  <a:srgbClr val="000000"/>
                </a:solidFill>
                <a:latin typeface="Canva Sans Bold"/>
              </a:rPr>
              <a:t>Marital Status 0 is converted to value 3 (Others).</a:t>
            </a:r>
          </a:p>
        </p:txBody>
      </p:sp>
      <p:sp>
        <p:nvSpPr>
          <p:cNvPr id="11" name="TextBox 11"/>
          <p:cNvSpPr txBox="1"/>
          <p:nvPr/>
        </p:nvSpPr>
        <p:spPr>
          <a:xfrm>
            <a:off x="110933" y="8554176"/>
            <a:ext cx="7889612" cy="704124"/>
          </a:xfrm>
          <a:prstGeom prst="rect">
            <a:avLst/>
          </a:prstGeom>
        </p:spPr>
        <p:txBody>
          <a:bodyPr lIns="0" tIns="0" rIns="0" bIns="0" rtlCol="0" anchor="t">
            <a:spAutoFit/>
          </a:bodyPr>
          <a:lstStyle/>
          <a:p>
            <a:pPr marL="896758" lvl="1" indent="-448379" algn="ctr">
              <a:lnSpc>
                <a:spcPts val="5815"/>
              </a:lnSpc>
              <a:buFont typeface="Arial"/>
              <a:buChar char="•"/>
            </a:pPr>
            <a:r>
              <a:rPr lang="en-US" sz="4153">
                <a:solidFill>
                  <a:srgbClr val="000000"/>
                </a:solidFill>
                <a:latin typeface="Canva Sans Bold"/>
              </a:rPr>
              <a:t>No Null values in dataset.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95568" y="3053080"/>
            <a:ext cx="7300452" cy="4114800"/>
          </a:xfrm>
          <a:prstGeom prst="rect">
            <a:avLst/>
          </a:prstGeom>
        </p:spPr>
      </p:pic>
      <p:pic>
        <p:nvPicPr>
          <p:cNvPr id="3" name="Picture 3"/>
          <p:cNvPicPr>
            <a:picLocks noChangeAspect="1"/>
          </p:cNvPicPr>
          <p:nvPr/>
        </p:nvPicPr>
        <p:blipFill>
          <a:blip r:embed="rId4"/>
          <a:srcRect r="14181"/>
          <a:stretch>
            <a:fillRect/>
          </a:stretch>
        </p:blipFill>
        <p:spPr>
          <a:xfrm>
            <a:off x="19726" y="2406476"/>
            <a:ext cx="5474048" cy="6378601"/>
          </a:xfrm>
          <a:prstGeom prst="rect">
            <a:avLst/>
          </a:prstGeom>
        </p:spPr>
      </p:pic>
      <p:grpSp>
        <p:nvGrpSpPr>
          <p:cNvPr id="4" name="Group 4"/>
          <p:cNvGrpSpPr/>
          <p:nvPr/>
        </p:nvGrpSpPr>
        <p:grpSpPr>
          <a:xfrm>
            <a:off x="5651" y="2456776"/>
            <a:ext cx="5488124" cy="1507577"/>
            <a:chOff x="0" y="0"/>
            <a:chExt cx="1445432" cy="397057"/>
          </a:xfrm>
        </p:grpSpPr>
        <p:sp>
          <p:nvSpPr>
            <p:cNvPr id="5" name="Freeform 5"/>
            <p:cNvSpPr/>
            <p:nvPr/>
          </p:nvSpPr>
          <p:spPr>
            <a:xfrm>
              <a:off x="0" y="0"/>
              <a:ext cx="1445432" cy="397057"/>
            </a:xfrm>
            <a:custGeom>
              <a:avLst/>
              <a:gdLst/>
              <a:ahLst/>
              <a:cxnLst/>
              <a:rect l="l" t="t" r="r" b="b"/>
              <a:pathLst>
                <a:path w="1445432" h="397057">
                  <a:moveTo>
                    <a:pt x="0" y="0"/>
                  </a:moveTo>
                  <a:lnTo>
                    <a:pt x="1445432" y="0"/>
                  </a:lnTo>
                  <a:lnTo>
                    <a:pt x="1445432" y="397057"/>
                  </a:lnTo>
                  <a:lnTo>
                    <a:pt x="0" y="397057"/>
                  </a:lnTo>
                  <a:close/>
                </a:path>
              </a:pathLst>
            </a:custGeom>
            <a:solidFill>
              <a:srgbClr val="EB8633"/>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grpSp>
        <p:nvGrpSpPr>
          <p:cNvPr id="7" name="Group 7"/>
          <p:cNvGrpSpPr/>
          <p:nvPr/>
        </p:nvGrpSpPr>
        <p:grpSpPr>
          <a:xfrm>
            <a:off x="12556465" y="2105042"/>
            <a:ext cx="5731535" cy="1157767"/>
            <a:chOff x="0" y="0"/>
            <a:chExt cx="1509540" cy="304926"/>
          </a:xfrm>
        </p:grpSpPr>
        <p:sp>
          <p:nvSpPr>
            <p:cNvPr id="8" name="Freeform 8"/>
            <p:cNvSpPr/>
            <p:nvPr/>
          </p:nvSpPr>
          <p:spPr>
            <a:xfrm>
              <a:off x="0" y="0"/>
              <a:ext cx="1509540" cy="304926"/>
            </a:xfrm>
            <a:custGeom>
              <a:avLst/>
              <a:gdLst/>
              <a:ahLst/>
              <a:cxnLst/>
              <a:rect l="l" t="t" r="r" b="b"/>
              <a:pathLst>
                <a:path w="1509540" h="304926">
                  <a:moveTo>
                    <a:pt x="0" y="0"/>
                  </a:moveTo>
                  <a:lnTo>
                    <a:pt x="1509540" y="0"/>
                  </a:lnTo>
                  <a:lnTo>
                    <a:pt x="1509540" y="304926"/>
                  </a:lnTo>
                  <a:lnTo>
                    <a:pt x="0" y="304926"/>
                  </a:lnTo>
                  <a:close/>
                </a:path>
              </a:pathLst>
            </a:custGeom>
            <a:solidFill>
              <a:srgbClr val="54BB67"/>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grpSp>
        <p:nvGrpSpPr>
          <p:cNvPr id="10" name="Group 10"/>
          <p:cNvGrpSpPr/>
          <p:nvPr/>
        </p:nvGrpSpPr>
        <p:grpSpPr>
          <a:xfrm>
            <a:off x="12791976" y="3277742"/>
            <a:ext cx="5401612" cy="3890138"/>
            <a:chOff x="0" y="0"/>
            <a:chExt cx="1422647" cy="1024563"/>
          </a:xfrm>
        </p:grpSpPr>
        <p:sp>
          <p:nvSpPr>
            <p:cNvPr id="11" name="Freeform 11"/>
            <p:cNvSpPr/>
            <p:nvPr/>
          </p:nvSpPr>
          <p:spPr>
            <a:xfrm>
              <a:off x="0" y="0"/>
              <a:ext cx="1422647" cy="1024563"/>
            </a:xfrm>
            <a:custGeom>
              <a:avLst/>
              <a:gdLst/>
              <a:ahLst/>
              <a:cxnLst/>
              <a:rect l="l" t="t" r="r" b="b"/>
              <a:pathLst>
                <a:path w="1422647" h="1024563">
                  <a:moveTo>
                    <a:pt x="0" y="0"/>
                  </a:moveTo>
                  <a:lnTo>
                    <a:pt x="1422647" y="0"/>
                  </a:lnTo>
                  <a:lnTo>
                    <a:pt x="1422647" y="1024563"/>
                  </a:lnTo>
                  <a:lnTo>
                    <a:pt x="0" y="1024563"/>
                  </a:lnTo>
                  <a:close/>
                </a:path>
              </a:pathLst>
            </a:custGeom>
            <a:solidFill>
              <a:srgbClr val="ECF0F1"/>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13" name="TextBox 13"/>
          <p:cNvSpPr txBox="1"/>
          <p:nvPr/>
        </p:nvSpPr>
        <p:spPr>
          <a:xfrm>
            <a:off x="5962749" y="3869104"/>
            <a:ext cx="6362502" cy="927101"/>
          </a:xfrm>
          <a:prstGeom prst="rect">
            <a:avLst/>
          </a:prstGeom>
        </p:spPr>
        <p:txBody>
          <a:bodyPr lIns="0" tIns="0" rIns="0" bIns="0" rtlCol="0" anchor="t">
            <a:spAutoFit/>
          </a:bodyPr>
          <a:lstStyle/>
          <a:p>
            <a:pPr algn="ctr">
              <a:lnSpc>
                <a:spcPts val="7699"/>
              </a:lnSpc>
            </a:pPr>
            <a:r>
              <a:rPr lang="en-US" sz="5499">
                <a:solidFill>
                  <a:srgbClr val="000000"/>
                </a:solidFill>
                <a:latin typeface="Canva Sans Bold"/>
              </a:rPr>
              <a:t>Gender            value</a:t>
            </a:r>
          </a:p>
        </p:txBody>
      </p:sp>
      <p:sp>
        <p:nvSpPr>
          <p:cNvPr id="14" name="TextBox 14"/>
          <p:cNvSpPr txBox="1"/>
          <p:nvPr/>
        </p:nvSpPr>
        <p:spPr>
          <a:xfrm>
            <a:off x="5962749" y="4728573"/>
            <a:ext cx="6362502" cy="687614"/>
          </a:xfrm>
          <a:prstGeom prst="rect">
            <a:avLst/>
          </a:prstGeom>
        </p:spPr>
        <p:txBody>
          <a:bodyPr lIns="0" tIns="0" rIns="0" bIns="0" rtlCol="0" anchor="t">
            <a:spAutoFit/>
          </a:bodyPr>
          <a:lstStyle/>
          <a:p>
            <a:pPr algn="ctr">
              <a:lnSpc>
                <a:spcPts val="5675"/>
              </a:lnSpc>
              <a:spcBef>
                <a:spcPct val="0"/>
              </a:spcBef>
            </a:pPr>
            <a:r>
              <a:rPr lang="en-US" sz="4053">
                <a:solidFill>
                  <a:srgbClr val="000000"/>
                </a:solidFill>
                <a:latin typeface="Canva Sans Bold"/>
              </a:rPr>
              <a:t>Male                                 1</a:t>
            </a:r>
          </a:p>
        </p:txBody>
      </p:sp>
      <p:sp>
        <p:nvSpPr>
          <p:cNvPr id="15" name="TextBox 15"/>
          <p:cNvSpPr txBox="1"/>
          <p:nvPr/>
        </p:nvSpPr>
        <p:spPr>
          <a:xfrm>
            <a:off x="5493774" y="5608901"/>
            <a:ext cx="7300452" cy="555533"/>
          </a:xfrm>
          <a:prstGeom prst="rect">
            <a:avLst/>
          </a:prstGeom>
        </p:spPr>
        <p:txBody>
          <a:bodyPr lIns="0" tIns="0" rIns="0" bIns="0" rtlCol="0" anchor="t">
            <a:spAutoFit/>
          </a:bodyPr>
          <a:lstStyle/>
          <a:p>
            <a:pPr algn="ctr">
              <a:lnSpc>
                <a:spcPts val="4555"/>
              </a:lnSpc>
              <a:spcBef>
                <a:spcPct val="0"/>
              </a:spcBef>
            </a:pPr>
            <a:r>
              <a:rPr lang="en-US" sz="3253">
                <a:solidFill>
                  <a:srgbClr val="000000"/>
                </a:solidFill>
                <a:latin typeface="Canva Sans Bold"/>
              </a:rPr>
              <a:t>Female                                        2</a:t>
            </a:r>
          </a:p>
        </p:txBody>
      </p:sp>
      <p:sp>
        <p:nvSpPr>
          <p:cNvPr id="16" name="TextBox 16"/>
          <p:cNvSpPr txBox="1"/>
          <p:nvPr/>
        </p:nvSpPr>
        <p:spPr>
          <a:xfrm>
            <a:off x="0" y="2737802"/>
            <a:ext cx="5474048" cy="629920"/>
          </a:xfrm>
          <a:prstGeom prst="rect">
            <a:avLst/>
          </a:prstGeom>
        </p:spPr>
        <p:txBody>
          <a:bodyPr lIns="0" tIns="0" rIns="0" bIns="0" rtlCol="0" anchor="t">
            <a:spAutoFit/>
          </a:bodyPr>
          <a:lstStyle/>
          <a:p>
            <a:pPr algn="ctr">
              <a:lnSpc>
                <a:spcPts val="5179"/>
              </a:lnSpc>
            </a:pPr>
            <a:r>
              <a:rPr lang="en-US" sz="3699">
                <a:solidFill>
                  <a:srgbClr val="000000"/>
                </a:solidFill>
                <a:latin typeface="Canva Sans Bold"/>
              </a:rPr>
              <a:t>Education             Value</a:t>
            </a:r>
          </a:p>
        </p:txBody>
      </p:sp>
      <p:sp>
        <p:nvSpPr>
          <p:cNvPr id="17" name="TextBox 17"/>
          <p:cNvSpPr txBox="1"/>
          <p:nvPr/>
        </p:nvSpPr>
        <p:spPr>
          <a:xfrm>
            <a:off x="0" y="3859579"/>
            <a:ext cx="4132583" cy="4572623"/>
          </a:xfrm>
          <a:prstGeom prst="rect">
            <a:avLst/>
          </a:prstGeom>
        </p:spPr>
        <p:txBody>
          <a:bodyPr lIns="0" tIns="0" rIns="0" bIns="0" rtlCol="0" anchor="t">
            <a:spAutoFit/>
          </a:bodyPr>
          <a:lstStyle/>
          <a:p>
            <a:pPr algn="ctr">
              <a:lnSpc>
                <a:spcPts val="7326"/>
              </a:lnSpc>
            </a:pPr>
            <a:r>
              <a:rPr lang="en-US" sz="5233">
                <a:solidFill>
                  <a:srgbClr val="000000"/>
                </a:solidFill>
                <a:latin typeface="Canva Sans Bold"/>
              </a:rPr>
              <a:t>Graduate</a:t>
            </a:r>
          </a:p>
          <a:p>
            <a:pPr algn="ctr">
              <a:lnSpc>
                <a:spcPts val="7326"/>
              </a:lnSpc>
            </a:pPr>
            <a:r>
              <a:rPr lang="en-US" sz="5233">
                <a:solidFill>
                  <a:srgbClr val="000000"/>
                </a:solidFill>
                <a:latin typeface="Canva Sans Bold"/>
              </a:rPr>
              <a:t>University</a:t>
            </a:r>
          </a:p>
          <a:p>
            <a:pPr algn="ctr">
              <a:lnSpc>
                <a:spcPts val="7326"/>
              </a:lnSpc>
            </a:pPr>
            <a:r>
              <a:rPr lang="en-US" sz="5233">
                <a:solidFill>
                  <a:srgbClr val="000000"/>
                </a:solidFill>
                <a:latin typeface="Canva Sans Bold"/>
              </a:rPr>
              <a:t>High School</a:t>
            </a:r>
          </a:p>
          <a:p>
            <a:pPr algn="ctr">
              <a:lnSpc>
                <a:spcPts val="7326"/>
              </a:lnSpc>
            </a:pPr>
            <a:r>
              <a:rPr lang="en-US" sz="5233">
                <a:solidFill>
                  <a:srgbClr val="000000"/>
                </a:solidFill>
                <a:latin typeface="Canva Sans Bold"/>
              </a:rPr>
              <a:t>Others</a:t>
            </a:r>
          </a:p>
          <a:p>
            <a:pPr algn="ctr">
              <a:lnSpc>
                <a:spcPts val="6924"/>
              </a:lnSpc>
              <a:spcBef>
                <a:spcPct val="0"/>
              </a:spcBef>
            </a:pPr>
            <a:endParaRPr lang="en-US" sz="5233">
              <a:solidFill>
                <a:srgbClr val="000000"/>
              </a:solidFill>
              <a:latin typeface="Canva Sans Bold"/>
            </a:endParaRPr>
          </a:p>
        </p:txBody>
      </p:sp>
      <p:sp>
        <p:nvSpPr>
          <p:cNvPr id="18" name="TextBox 18"/>
          <p:cNvSpPr txBox="1"/>
          <p:nvPr/>
        </p:nvSpPr>
        <p:spPr>
          <a:xfrm>
            <a:off x="4674173" y="3990117"/>
            <a:ext cx="278011" cy="704124"/>
          </a:xfrm>
          <a:prstGeom prst="rect">
            <a:avLst/>
          </a:prstGeom>
        </p:spPr>
        <p:txBody>
          <a:bodyPr lIns="0" tIns="0" rIns="0" bIns="0" rtlCol="0" anchor="t">
            <a:spAutoFit/>
          </a:bodyPr>
          <a:lstStyle/>
          <a:p>
            <a:pPr algn="ctr">
              <a:lnSpc>
                <a:spcPts val="5815"/>
              </a:lnSpc>
              <a:spcBef>
                <a:spcPct val="0"/>
              </a:spcBef>
            </a:pPr>
            <a:r>
              <a:rPr lang="en-US" sz="4153">
                <a:solidFill>
                  <a:srgbClr val="000000"/>
                </a:solidFill>
                <a:latin typeface="Canva Sans Bold"/>
              </a:rPr>
              <a:t>1</a:t>
            </a:r>
          </a:p>
        </p:txBody>
      </p:sp>
      <p:sp>
        <p:nvSpPr>
          <p:cNvPr id="19" name="TextBox 19"/>
          <p:cNvSpPr txBox="1"/>
          <p:nvPr/>
        </p:nvSpPr>
        <p:spPr>
          <a:xfrm>
            <a:off x="4674173" y="4891652"/>
            <a:ext cx="293886" cy="704124"/>
          </a:xfrm>
          <a:prstGeom prst="rect">
            <a:avLst/>
          </a:prstGeom>
        </p:spPr>
        <p:txBody>
          <a:bodyPr lIns="0" tIns="0" rIns="0" bIns="0" rtlCol="0" anchor="t">
            <a:spAutoFit/>
          </a:bodyPr>
          <a:lstStyle/>
          <a:p>
            <a:pPr algn="ctr">
              <a:lnSpc>
                <a:spcPts val="5815"/>
              </a:lnSpc>
              <a:spcBef>
                <a:spcPct val="0"/>
              </a:spcBef>
            </a:pPr>
            <a:r>
              <a:rPr lang="en-US" sz="4153">
                <a:solidFill>
                  <a:srgbClr val="000000"/>
                </a:solidFill>
                <a:latin typeface="Canva Sans Bold"/>
              </a:rPr>
              <a:t>2</a:t>
            </a:r>
          </a:p>
        </p:txBody>
      </p:sp>
      <p:sp>
        <p:nvSpPr>
          <p:cNvPr id="20" name="TextBox 20"/>
          <p:cNvSpPr txBox="1"/>
          <p:nvPr/>
        </p:nvSpPr>
        <p:spPr>
          <a:xfrm>
            <a:off x="2084092" y="5633876"/>
            <a:ext cx="5474048" cy="704124"/>
          </a:xfrm>
          <a:prstGeom prst="rect">
            <a:avLst/>
          </a:prstGeom>
        </p:spPr>
        <p:txBody>
          <a:bodyPr lIns="0" tIns="0" rIns="0" bIns="0" rtlCol="0" anchor="t">
            <a:spAutoFit/>
          </a:bodyPr>
          <a:lstStyle/>
          <a:p>
            <a:pPr algn="ctr">
              <a:lnSpc>
                <a:spcPts val="5815"/>
              </a:lnSpc>
              <a:spcBef>
                <a:spcPct val="0"/>
              </a:spcBef>
            </a:pPr>
            <a:r>
              <a:rPr lang="en-US" sz="4153">
                <a:solidFill>
                  <a:srgbClr val="000000"/>
                </a:solidFill>
                <a:latin typeface="Canva Sans Bold"/>
              </a:rPr>
              <a:t>3</a:t>
            </a:r>
          </a:p>
        </p:txBody>
      </p:sp>
      <p:sp>
        <p:nvSpPr>
          <p:cNvPr id="21" name="TextBox 21"/>
          <p:cNvSpPr txBox="1"/>
          <p:nvPr/>
        </p:nvSpPr>
        <p:spPr>
          <a:xfrm>
            <a:off x="4623968" y="6538025"/>
            <a:ext cx="328216" cy="704124"/>
          </a:xfrm>
          <a:prstGeom prst="rect">
            <a:avLst/>
          </a:prstGeom>
        </p:spPr>
        <p:txBody>
          <a:bodyPr lIns="0" tIns="0" rIns="0" bIns="0" rtlCol="0" anchor="t">
            <a:spAutoFit/>
          </a:bodyPr>
          <a:lstStyle/>
          <a:p>
            <a:pPr algn="ctr">
              <a:lnSpc>
                <a:spcPts val="5815"/>
              </a:lnSpc>
              <a:spcBef>
                <a:spcPct val="0"/>
              </a:spcBef>
            </a:pPr>
            <a:r>
              <a:rPr lang="en-US" sz="4153">
                <a:solidFill>
                  <a:srgbClr val="000000"/>
                </a:solidFill>
                <a:latin typeface="Canva Sans Bold"/>
              </a:rPr>
              <a:t>4</a:t>
            </a:r>
          </a:p>
        </p:txBody>
      </p:sp>
      <p:sp>
        <p:nvSpPr>
          <p:cNvPr id="22" name="TextBox 22"/>
          <p:cNvSpPr txBox="1"/>
          <p:nvPr/>
        </p:nvSpPr>
        <p:spPr>
          <a:xfrm>
            <a:off x="12389331" y="2112652"/>
            <a:ext cx="6065803" cy="621574"/>
          </a:xfrm>
          <a:prstGeom prst="rect">
            <a:avLst/>
          </a:prstGeom>
        </p:spPr>
        <p:txBody>
          <a:bodyPr lIns="0" tIns="0" rIns="0" bIns="0" rtlCol="0" anchor="t">
            <a:spAutoFit/>
          </a:bodyPr>
          <a:lstStyle/>
          <a:p>
            <a:pPr algn="ctr">
              <a:lnSpc>
                <a:spcPts val="5115"/>
              </a:lnSpc>
              <a:spcBef>
                <a:spcPct val="0"/>
              </a:spcBef>
            </a:pPr>
            <a:r>
              <a:rPr lang="en-US" sz="3653">
                <a:solidFill>
                  <a:srgbClr val="000000"/>
                </a:solidFill>
                <a:latin typeface="Canva Sans Bold"/>
              </a:rPr>
              <a:t>Marital status        Value</a:t>
            </a:r>
          </a:p>
        </p:txBody>
      </p:sp>
      <p:sp>
        <p:nvSpPr>
          <p:cNvPr id="23" name="TextBox 23"/>
          <p:cNvSpPr txBox="1"/>
          <p:nvPr/>
        </p:nvSpPr>
        <p:spPr>
          <a:xfrm>
            <a:off x="4132583" y="-70882"/>
            <a:ext cx="10537230" cy="1442637"/>
          </a:xfrm>
          <a:prstGeom prst="rect">
            <a:avLst/>
          </a:prstGeom>
        </p:spPr>
        <p:txBody>
          <a:bodyPr lIns="0" tIns="0" rIns="0" bIns="0" rtlCol="0" anchor="t">
            <a:spAutoFit/>
          </a:bodyPr>
          <a:lstStyle/>
          <a:p>
            <a:pPr algn="ctr">
              <a:lnSpc>
                <a:spcPts val="11834"/>
              </a:lnSpc>
              <a:spcBef>
                <a:spcPct val="0"/>
              </a:spcBef>
            </a:pPr>
            <a:r>
              <a:rPr lang="en-US" sz="8453">
                <a:solidFill>
                  <a:srgbClr val="000000"/>
                </a:solidFill>
                <a:latin typeface="Canva Sans Bold"/>
              </a:rPr>
              <a:t>Feature Engineering</a:t>
            </a:r>
          </a:p>
        </p:txBody>
      </p:sp>
      <p:sp>
        <p:nvSpPr>
          <p:cNvPr id="24" name="TextBox 24"/>
          <p:cNvSpPr txBox="1"/>
          <p:nvPr/>
        </p:nvSpPr>
        <p:spPr>
          <a:xfrm>
            <a:off x="12815069" y="2224863"/>
            <a:ext cx="5378518" cy="5732499"/>
          </a:xfrm>
          <a:prstGeom prst="rect">
            <a:avLst/>
          </a:prstGeom>
        </p:spPr>
        <p:txBody>
          <a:bodyPr lIns="0" tIns="0" rIns="0" bIns="0" rtlCol="0" anchor="t">
            <a:spAutoFit/>
          </a:bodyPr>
          <a:lstStyle/>
          <a:p>
            <a:pPr algn="ctr">
              <a:lnSpc>
                <a:spcPts val="7164"/>
              </a:lnSpc>
            </a:pPr>
            <a:r>
              <a:rPr lang="en-US" sz="5117">
                <a:solidFill>
                  <a:srgbClr val="000000"/>
                </a:solidFill>
                <a:latin typeface="Canva Sans Bold"/>
              </a:rPr>
              <a:t>        </a:t>
            </a:r>
          </a:p>
          <a:p>
            <a:pPr algn="ctr">
              <a:lnSpc>
                <a:spcPts val="7164"/>
              </a:lnSpc>
            </a:pPr>
            <a:r>
              <a:rPr lang="en-US" sz="5117">
                <a:solidFill>
                  <a:srgbClr val="000000"/>
                </a:solidFill>
                <a:latin typeface="Canva Sans Bold"/>
              </a:rPr>
              <a:t>               _          0</a:t>
            </a:r>
          </a:p>
          <a:p>
            <a:pPr algn="ctr">
              <a:lnSpc>
                <a:spcPts val="7164"/>
              </a:lnSpc>
            </a:pPr>
            <a:r>
              <a:rPr lang="en-US" sz="5117">
                <a:solidFill>
                  <a:srgbClr val="000000"/>
                </a:solidFill>
                <a:latin typeface="Canva Sans Bold"/>
              </a:rPr>
              <a:t>        Married      1      </a:t>
            </a:r>
          </a:p>
          <a:p>
            <a:pPr algn="ctr">
              <a:lnSpc>
                <a:spcPts val="7164"/>
              </a:lnSpc>
            </a:pPr>
            <a:r>
              <a:rPr lang="en-US" sz="5117">
                <a:solidFill>
                  <a:srgbClr val="000000"/>
                </a:solidFill>
                <a:latin typeface="Canva Sans Bold"/>
              </a:rPr>
              <a:t>        single      2</a:t>
            </a:r>
          </a:p>
          <a:p>
            <a:pPr algn="ctr">
              <a:lnSpc>
                <a:spcPts val="7164"/>
              </a:lnSpc>
            </a:pPr>
            <a:r>
              <a:rPr lang="en-US" sz="5117">
                <a:solidFill>
                  <a:srgbClr val="000000"/>
                </a:solidFill>
                <a:latin typeface="Canva Sans Bold"/>
              </a:rPr>
              <a:t>        Others     3</a:t>
            </a:r>
          </a:p>
          <a:p>
            <a:pPr algn="ctr">
              <a:lnSpc>
                <a:spcPts val="9840"/>
              </a:lnSpc>
              <a:spcBef>
                <a:spcPct val="0"/>
              </a:spcBef>
            </a:pPr>
            <a:r>
              <a:rPr lang="en-US" sz="7029">
                <a:solidFill>
                  <a:srgbClr val="000000"/>
                </a:solidFill>
                <a:latin typeface="Canva Sans Bold"/>
              </a:rPr>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9520" y="1028700"/>
            <a:ext cx="17522815" cy="8824421"/>
            <a:chOff x="0" y="0"/>
            <a:chExt cx="4615062" cy="2324127"/>
          </a:xfrm>
        </p:grpSpPr>
        <p:sp>
          <p:nvSpPr>
            <p:cNvPr id="3" name="Freeform 3"/>
            <p:cNvSpPr/>
            <p:nvPr/>
          </p:nvSpPr>
          <p:spPr>
            <a:xfrm>
              <a:off x="0" y="0"/>
              <a:ext cx="4615062" cy="2324127"/>
            </a:xfrm>
            <a:custGeom>
              <a:avLst/>
              <a:gdLst/>
              <a:ahLst/>
              <a:cxnLst/>
              <a:rect l="l" t="t" r="r" b="b"/>
              <a:pathLst>
                <a:path w="4615062" h="2324127">
                  <a:moveTo>
                    <a:pt x="22533" y="0"/>
                  </a:moveTo>
                  <a:lnTo>
                    <a:pt x="4592530" y="0"/>
                  </a:lnTo>
                  <a:cubicBezTo>
                    <a:pt x="4598506" y="0"/>
                    <a:pt x="4604237" y="2374"/>
                    <a:pt x="4608463" y="6600"/>
                  </a:cubicBezTo>
                  <a:cubicBezTo>
                    <a:pt x="4612689" y="10825"/>
                    <a:pt x="4615062" y="16557"/>
                    <a:pt x="4615062" y="22533"/>
                  </a:cubicBezTo>
                  <a:lnTo>
                    <a:pt x="4615062" y="2301595"/>
                  </a:lnTo>
                  <a:cubicBezTo>
                    <a:pt x="4615062" y="2307571"/>
                    <a:pt x="4612689" y="2313302"/>
                    <a:pt x="4608463" y="2317528"/>
                  </a:cubicBezTo>
                  <a:cubicBezTo>
                    <a:pt x="4604237" y="2321753"/>
                    <a:pt x="4598506" y="2324127"/>
                    <a:pt x="4592530" y="2324127"/>
                  </a:cubicBezTo>
                  <a:lnTo>
                    <a:pt x="22533" y="2324127"/>
                  </a:lnTo>
                  <a:cubicBezTo>
                    <a:pt x="16557" y="2324127"/>
                    <a:pt x="10825" y="2321753"/>
                    <a:pt x="6600" y="2317528"/>
                  </a:cubicBezTo>
                  <a:cubicBezTo>
                    <a:pt x="2374" y="2313302"/>
                    <a:pt x="0" y="2307571"/>
                    <a:pt x="0" y="2301595"/>
                  </a:cubicBezTo>
                  <a:lnTo>
                    <a:pt x="0" y="22533"/>
                  </a:lnTo>
                  <a:cubicBezTo>
                    <a:pt x="0" y="16557"/>
                    <a:pt x="2374" y="10825"/>
                    <a:pt x="6600" y="6600"/>
                  </a:cubicBezTo>
                  <a:cubicBezTo>
                    <a:pt x="10825" y="2374"/>
                    <a:pt x="16557" y="0"/>
                    <a:pt x="22533" y="0"/>
                  </a:cubicBezTo>
                  <a:close/>
                </a:path>
              </a:pathLst>
            </a:custGeom>
            <a:solidFill>
              <a:srgbClr val="EB8633"/>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5" name="TextBox 5"/>
          <p:cNvSpPr txBox="1"/>
          <p:nvPr/>
        </p:nvSpPr>
        <p:spPr>
          <a:xfrm>
            <a:off x="339520" y="215991"/>
            <a:ext cx="10159703" cy="812709"/>
          </a:xfrm>
          <a:prstGeom prst="rect">
            <a:avLst/>
          </a:prstGeom>
        </p:spPr>
        <p:txBody>
          <a:bodyPr lIns="0" tIns="0" rIns="0" bIns="0" rtlCol="0" anchor="t">
            <a:spAutoFit/>
          </a:bodyPr>
          <a:lstStyle/>
          <a:p>
            <a:pPr algn="ctr">
              <a:lnSpc>
                <a:spcPts val="6654"/>
              </a:lnSpc>
              <a:spcBef>
                <a:spcPct val="0"/>
              </a:spcBef>
            </a:pPr>
            <a:r>
              <a:rPr lang="en-US" sz="4753">
                <a:solidFill>
                  <a:srgbClr val="000000"/>
                </a:solidFill>
                <a:latin typeface="Canva Sans Bold"/>
              </a:rPr>
              <a:t>Handling Class inbalanced dataset</a:t>
            </a:r>
          </a:p>
        </p:txBody>
      </p:sp>
      <p:sp>
        <p:nvSpPr>
          <p:cNvPr id="6" name="TextBox 6"/>
          <p:cNvSpPr txBox="1"/>
          <p:nvPr/>
        </p:nvSpPr>
        <p:spPr>
          <a:xfrm>
            <a:off x="641038" y="1261663"/>
            <a:ext cx="16919780" cy="8301345"/>
          </a:xfrm>
          <a:prstGeom prst="rect">
            <a:avLst/>
          </a:prstGeom>
        </p:spPr>
        <p:txBody>
          <a:bodyPr lIns="0" tIns="0" rIns="0" bIns="0" rtlCol="0" anchor="t">
            <a:spAutoFit/>
          </a:bodyPr>
          <a:lstStyle/>
          <a:p>
            <a:pPr marL="649899" lvl="1" indent="-324950" algn="ctr">
              <a:lnSpc>
                <a:spcPts val="4214"/>
              </a:lnSpc>
              <a:buFont typeface="Arial"/>
              <a:buChar char="•"/>
            </a:pPr>
            <a:r>
              <a:rPr lang="en-US" sz="3010">
                <a:solidFill>
                  <a:srgbClr val="000000"/>
                </a:solidFill>
                <a:latin typeface="Canva Sans Bold"/>
              </a:rPr>
              <a:t>In our data set we have Imbalanced Data Distribution in our dependent variable, it generally happens when observations in one of the class are much higher i.e not defaulter or lower than the other classes i.e defaulter.</a:t>
            </a:r>
          </a:p>
          <a:p>
            <a:pPr marL="649899" lvl="1" indent="-324950" algn="ctr">
              <a:lnSpc>
                <a:spcPts val="4214"/>
              </a:lnSpc>
              <a:buFont typeface="Arial"/>
              <a:buChar char="•"/>
            </a:pPr>
            <a:r>
              <a:rPr lang="en-US" sz="3010">
                <a:solidFill>
                  <a:srgbClr val="000000"/>
                </a:solidFill>
                <a:latin typeface="Canva Sans Bold"/>
              </a:rPr>
              <a:t>As Machine Learning algorithms tend to increase accuracy by reducing the error, they do not consider the class distribution.</a:t>
            </a:r>
          </a:p>
          <a:p>
            <a:pPr marL="649899" lvl="1" indent="-324950" algn="ctr">
              <a:lnSpc>
                <a:spcPts val="4214"/>
              </a:lnSpc>
              <a:buFont typeface="Arial"/>
              <a:buChar char="•"/>
            </a:pPr>
            <a:r>
              <a:rPr lang="en-US" sz="3010">
                <a:solidFill>
                  <a:srgbClr val="000000"/>
                </a:solidFill>
                <a:latin typeface="Canva Sans Bold"/>
              </a:rPr>
              <a:t>Standard ML techniques such as Decision Tree and Logistic Regression have a bias towards the majority class, and they tend to ignore the minority class. They tend only to predict the majority class, hence, having major misclassification of the minority class in comparison with the majority class. In more technical words, if we have imbalanced data distribution in our dataset then our model becomes more prone to the case when the minority class has a negligible or very lesser recall.</a:t>
            </a:r>
          </a:p>
          <a:p>
            <a:pPr marL="649899" lvl="1" indent="-324950" algn="ctr">
              <a:lnSpc>
                <a:spcPts val="4214"/>
              </a:lnSpc>
              <a:buFont typeface="Arial"/>
              <a:buChar char="•"/>
            </a:pPr>
            <a:r>
              <a:rPr lang="en-US" sz="3010">
                <a:solidFill>
                  <a:srgbClr val="000000"/>
                </a:solidFill>
                <a:latin typeface="Canva Sans Bold"/>
              </a:rPr>
              <a:t>The dependent varable is imbalanced.The feature has 23000 values which results into non default and only 6300 values results into defaults.</a:t>
            </a:r>
          </a:p>
          <a:p>
            <a:pPr marL="649899" lvl="1" indent="-324950" algn="ctr">
              <a:lnSpc>
                <a:spcPts val="4214"/>
              </a:lnSpc>
              <a:buFont typeface="Arial"/>
              <a:buChar char="•"/>
            </a:pPr>
            <a:r>
              <a:rPr lang="en-US" sz="3010">
                <a:solidFill>
                  <a:srgbClr val="000000"/>
                </a:solidFill>
                <a:latin typeface="Canva Sans Bold"/>
              </a:rPr>
              <a:t>So we are using Synthetic minority oversampling technique(SMOTE) to make the feature balance.</a:t>
            </a:r>
          </a:p>
          <a:p>
            <a:pPr algn="ctr">
              <a:lnSpc>
                <a:spcPts val="3048"/>
              </a:lnSpc>
              <a:spcBef>
                <a:spcPct val="0"/>
              </a:spcBef>
            </a:pPr>
            <a:endParaRPr lang="en-US" sz="3010">
              <a:solidFill>
                <a:srgbClr val="000000"/>
              </a:solidFill>
              <a:latin typeface="Canva Sans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6075" y="593138"/>
            <a:ext cx="18051925" cy="8665162"/>
            <a:chOff x="0" y="0"/>
            <a:chExt cx="4754416" cy="2282183"/>
          </a:xfrm>
        </p:grpSpPr>
        <p:sp>
          <p:nvSpPr>
            <p:cNvPr id="3" name="Freeform 3"/>
            <p:cNvSpPr/>
            <p:nvPr/>
          </p:nvSpPr>
          <p:spPr>
            <a:xfrm>
              <a:off x="0" y="0"/>
              <a:ext cx="4754416" cy="2282183"/>
            </a:xfrm>
            <a:custGeom>
              <a:avLst/>
              <a:gdLst/>
              <a:ahLst/>
              <a:cxnLst/>
              <a:rect l="l" t="t" r="r" b="b"/>
              <a:pathLst>
                <a:path w="4754416" h="2282183">
                  <a:moveTo>
                    <a:pt x="21872" y="0"/>
                  </a:moveTo>
                  <a:lnTo>
                    <a:pt x="4732544" y="0"/>
                  </a:lnTo>
                  <a:cubicBezTo>
                    <a:pt x="4744624" y="0"/>
                    <a:pt x="4754416" y="9793"/>
                    <a:pt x="4754416" y="21872"/>
                  </a:cubicBezTo>
                  <a:lnTo>
                    <a:pt x="4754416" y="2260310"/>
                  </a:lnTo>
                  <a:cubicBezTo>
                    <a:pt x="4754416" y="2272390"/>
                    <a:pt x="4744624" y="2282183"/>
                    <a:pt x="4732544" y="2282183"/>
                  </a:cubicBezTo>
                  <a:lnTo>
                    <a:pt x="21872" y="2282183"/>
                  </a:lnTo>
                  <a:cubicBezTo>
                    <a:pt x="9793" y="2282183"/>
                    <a:pt x="0" y="2272390"/>
                    <a:pt x="0" y="2260310"/>
                  </a:cubicBezTo>
                  <a:lnTo>
                    <a:pt x="0" y="21872"/>
                  </a:lnTo>
                  <a:cubicBezTo>
                    <a:pt x="0" y="9793"/>
                    <a:pt x="9793" y="0"/>
                    <a:pt x="21872" y="0"/>
                  </a:cubicBezTo>
                  <a:close/>
                </a:path>
              </a:pathLst>
            </a:custGeom>
            <a:solidFill>
              <a:srgbClr val="EB8633"/>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grpSp>
        <p:nvGrpSpPr>
          <p:cNvPr id="5" name="Group 5"/>
          <p:cNvGrpSpPr/>
          <p:nvPr/>
        </p:nvGrpSpPr>
        <p:grpSpPr>
          <a:xfrm>
            <a:off x="605787" y="5815665"/>
            <a:ext cx="283779" cy="283779"/>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F0F1"/>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sp>
        <p:nvSpPr>
          <p:cNvPr id="8" name="TextBox 8"/>
          <p:cNvSpPr txBox="1"/>
          <p:nvPr/>
        </p:nvSpPr>
        <p:spPr>
          <a:xfrm>
            <a:off x="747677" y="1706828"/>
            <a:ext cx="15769442" cy="2694213"/>
          </a:xfrm>
          <a:prstGeom prst="rect">
            <a:avLst/>
          </a:prstGeom>
        </p:spPr>
        <p:txBody>
          <a:bodyPr lIns="0" tIns="0" rIns="0" bIns="0" rtlCol="0" anchor="t">
            <a:spAutoFit/>
          </a:bodyPr>
          <a:lstStyle/>
          <a:p>
            <a:pPr algn="ctr">
              <a:lnSpc>
                <a:spcPts val="4275"/>
              </a:lnSpc>
              <a:spcBef>
                <a:spcPct val="0"/>
              </a:spcBef>
            </a:pPr>
            <a:endParaRPr/>
          </a:p>
          <a:p>
            <a:pPr algn="ctr">
              <a:lnSpc>
                <a:spcPts val="4275"/>
              </a:lnSpc>
            </a:pPr>
            <a:r>
              <a:rPr lang="en-US" sz="3053">
                <a:solidFill>
                  <a:srgbClr val="ECF0F1"/>
                </a:solidFill>
                <a:latin typeface="Canva Sans Bold"/>
              </a:rPr>
              <a:t>SMOTE – Oversampling is one of the most commonly used oversampling methods to solve the imbalance problem. It aims to balance class distribution by randomly increasing minority class examples by replicating them.</a:t>
            </a:r>
          </a:p>
          <a:p>
            <a:pPr algn="ctr">
              <a:lnSpc>
                <a:spcPts val="4275"/>
              </a:lnSpc>
              <a:spcBef>
                <a:spcPct val="0"/>
              </a:spcBef>
            </a:pPr>
            <a:endParaRPr lang="en-US" sz="3053">
              <a:solidFill>
                <a:srgbClr val="ECF0F1"/>
              </a:solidFill>
              <a:latin typeface="Canva Sans Bold"/>
            </a:endParaRPr>
          </a:p>
        </p:txBody>
      </p:sp>
      <p:sp>
        <p:nvSpPr>
          <p:cNvPr id="9" name="TextBox 9"/>
          <p:cNvSpPr txBox="1"/>
          <p:nvPr/>
        </p:nvSpPr>
        <p:spPr>
          <a:xfrm>
            <a:off x="747677" y="3865672"/>
            <a:ext cx="7865368" cy="1949993"/>
          </a:xfrm>
          <a:prstGeom prst="rect">
            <a:avLst/>
          </a:prstGeom>
        </p:spPr>
        <p:txBody>
          <a:bodyPr lIns="0" tIns="0" rIns="0" bIns="0" rtlCol="0" anchor="t">
            <a:spAutoFit/>
          </a:bodyPr>
          <a:lstStyle/>
          <a:p>
            <a:pPr algn="ctr">
              <a:lnSpc>
                <a:spcPts val="3295"/>
              </a:lnSpc>
            </a:pPr>
            <a:endParaRPr/>
          </a:p>
          <a:p>
            <a:pPr algn="ctr">
              <a:lnSpc>
                <a:spcPts val="4275"/>
              </a:lnSpc>
            </a:pPr>
            <a:r>
              <a:rPr lang="en-US" sz="3053">
                <a:solidFill>
                  <a:srgbClr val="000000"/>
                </a:solidFill>
                <a:latin typeface="Canva Sans Bold"/>
              </a:rPr>
              <a:t>SMOTE algorithm works in 4 simple steps:</a:t>
            </a:r>
          </a:p>
          <a:p>
            <a:pPr algn="ctr">
              <a:lnSpc>
                <a:spcPts val="4835"/>
              </a:lnSpc>
            </a:pPr>
            <a:endParaRPr lang="en-US" sz="3053">
              <a:solidFill>
                <a:srgbClr val="000000"/>
              </a:solidFill>
              <a:latin typeface="Canva Sans Bold"/>
            </a:endParaRPr>
          </a:p>
          <a:p>
            <a:pPr algn="ctr">
              <a:lnSpc>
                <a:spcPts val="3295"/>
              </a:lnSpc>
              <a:spcBef>
                <a:spcPct val="0"/>
              </a:spcBef>
            </a:pPr>
            <a:endParaRPr lang="en-US" sz="3053">
              <a:solidFill>
                <a:srgbClr val="000000"/>
              </a:solidFill>
              <a:latin typeface="Canva Sans Bold"/>
            </a:endParaRPr>
          </a:p>
        </p:txBody>
      </p:sp>
      <p:sp>
        <p:nvSpPr>
          <p:cNvPr id="10" name="TextBox 10"/>
          <p:cNvSpPr txBox="1"/>
          <p:nvPr/>
        </p:nvSpPr>
        <p:spPr>
          <a:xfrm>
            <a:off x="747677" y="1241465"/>
            <a:ext cx="10123788" cy="522513"/>
          </a:xfrm>
          <a:prstGeom prst="rect">
            <a:avLst/>
          </a:prstGeom>
        </p:spPr>
        <p:txBody>
          <a:bodyPr lIns="0" tIns="0" rIns="0" bIns="0" rtlCol="0" anchor="t">
            <a:spAutoFit/>
          </a:bodyPr>
          <a:lstStyle/>
          <a:p>
            <a:pPr algn="ctr">
              <a:lnSpc>
                <a:spcPts val="4275"/>
              </a:lnSpc>
              <a:spcBef>
                <a:spcPct val="0"/>
              </a:spcBef>
            </a:pPr>
            <a:r>
              <a:rPr lang="en-US" sz="3053">
                <a:solidFill>
                  <a:srgbClr val="000000"/>
                </a:solidFill>
                <a:latin typeface="Canva Sans Bold"/>
              </a:rPr>
              <a:t>SMOTE (Synthetic Minority Oversampling Technique)</a:t>
            </a:r>
          </a:p>
        </p:txBody>
      </p:sp>
      <p:sp>
        <p:nvSpPr>
          <p:cNvPr id="11" name="TextBox 11"/>
          <p:cNvSpPr txBox="1"/>
          <p:nvPr/>
        </p:nvSpPr>
        <p:spPr>
          <a:xfrm>
            <a:off x="1028700" y="5040376"/>
            <a:ext cx="8083748" cy="1493428"/>
          </a:xfrm>
          <a:prstGeom prst="rect">
            <a:avLst/>
          </a:prstGeom>
        </p:spPr>
        <p:txBody>
          <a:bodyPr lIns="0" tIns="0" rIns="0" bIns="0" rtlCol="0" anchor="t">
            <a:spAutoFit/>
          </a:bodyPr>
          <a:lstStyle/>
          <a:p>
            <a:pPr algn="ctr">
              <a:lnSpc>
                <a:spcPts val="4275"/>
              </a:lnSpc>
            </a:pPr>
            <a:r>
              <a:rPr lang="en-US" sz="3053">
                <a:solidFill>
                  <a:srgbClr val="ECF0F1"/>
                </a:solidFill>
                <a:latin typeface="Canva Sans Bold"/>
              </a:rPr>
              <a:t>choose a minority class as the input vector</a:t>
            </a:r>
          </a:p>
          <a:p>
            <a:pPr algn="ctr">
              <a:lnSpc>
                <a:spcPts val="4415"/>
              </a:lnSpc>
            </a:pPr>
            <a:endParaRPr lang="en-US" sz="3053">
              <a:solidFill>
                <a:srgbClr val="ECF0F1"/>
              </a:solidFill>
              <a:latin typeface="Canva Sans Bold"/>
            </a:endParaRPr>
          </a:p>
          <a:p>
            <a:pPr algn="ctr">
              <a:lnSpc>
                <a:spcPts val="3295"/>
              </a:lnSpc>
              <a:spcBef>
                <a:spcPct val="0"/>
              </a:spcBef>
            </a:pPr>
            <a:endParaRPr lang="en-US" sz="3053">
              <a:solidFill>
                <a:srgbClr val="ECF0F1"/>
              </a:solidFill>
              <a:latin typeface="Canva Sans Bold"/>
            </a:endParaRPr>
          </a:p>
        </p:txBody>
      </p:sp>
      <p:sp>
        <p:nvSpPr>
          <p:cNvPr id="12" name="TextBox 12"/>
          <p:cNvSpPr txBox="1"/>
          <p:nvPr/>
        </p:nvSpPr>
        <p:spPr>
          <a:xfrm>
            <a:off x="889567" y="5621388"/>
            <a:ext cx="16206985" cy="1483903"/>
          </a:xfrm>
          <a:prstGeom prst="rect">
            <a:avLst/>
          </a:prstGeom>
        </p:spPr>
        <p:txBody>
          <a:bodyPr lIns="0" tIns="0" rIns="0" bIns="0" rtlCol="0" anchor="t">
            <a:spAutoFit/>
          </a:bodyPr>
          <a:lstStyle/>
          <a:p>
            <a:pPr algn="ctr">
              <a:lnSpc>
                <a:spcPts val="4275"/>
              </a:lnSpc>
            </a:pPr>
            <a:r>
              <a:rPr lang="en-US" sz="3053">
                <a:solidFill>
                  <a:srgbClr val="ECF0F1"/>
                </a:solidFill>
                <a:latin typeface="Canva Sans Bold"/>
              </a:rPr>
              <a:t>Find its k nearest neighbors (k_neighbors is specified as an argument in the SMOTE() function)</a:t>
            </a:r>
          </a:p>
          <a:p>
            <a:pPr algn="ctr">
              <a:lnSpc>
                <a:spcPts val="3295"/>
              </a:lnSpc>
              <a:spcBef>
                <a:spcPct val="0"/>
              </a:spcBef>
            </a:pPr>
            <a:endParaRPr lang="en-US" sz="3053">
              <a:solidFill>
                <a:srgbClr val="ECF0F1"/>
              </a:solidFill>
              <a:latin typeface="Canva Sans Bold"/>
            </a:endParaRPr>
          </a:p>
        </p:txBody>
      </p:sp>
      <p:sp>
        <p:nvSpPr>
          <p:cNvPr id="13" name="TextBox 13"/>
          <p:cNvSpPr txBox="1"/>
          <p:nvPr/>
        </p:nvSpPr>
        <p:spPr>
          <a:xfrm>
            <a:off x="463898" y="6867179"/>
            <a:ext cx="18288000" cy="1483903"/>
          </a:xfrm>
          <a:prstGeom prst="rect">
            <a:avLst/>
          </a:prstGeom>
        </p:spPr>
        <p:txBody>
          <a:bodyPr lIns="0" tIns="0" rIns="0" bIns="0" rtlCol="0" anchor="t">
            <a:spAutoFit/>
          </a:bodyPr>
          <a:lstStyle/>
          <a:p>
            <a:pPr algn="ctr">
              <a:lnSpc>
                <a:spcPts val="4275"/>
              </a:lnSpc>
            </a:pPr>
            <a:r>
              <a:rPr lang="en-US" sz="3053">
                <a:solidFill>
                  <a:srgbClr val="ECF0F1"/>
                </a:solidFill>
                <a:latin typeface="Canva Sans Bold"/>
              </a:rPr>
              <a:t>Choose one of these neighbors and place a synthetic point anywhere on the line joining the point under consideration and its chosen neighbor</a:t>
            </a:r>
          </a:p>
          <a:p>
            <a:pPr algn="ctr">
              <a:lnSpc>
                <a:spcPts val="3295"/>
              </a:lnSpc>
              <a:spcBef>
                <a:spcPct val="0"/>
              </a:spcBef>
            </a:pPr>
            <a:endParaRPr lang="en-US" sz="3053">
              <a:solidFill>
                <a:srgbClr val="ECF0F1"/>
              </a:solidFill>
              <a:latin typeface="Canva Sans Bold"/>
            </a:endParaRPr>
          </a:p>
        </p:txBody>
      </p:sp>
      <p:sp>
        <p:nvSpPr>
          <p:cNvPr id="14" name="TextBox 14"/>
          <p:cNvSpPr txBox="1"/>
          <p:nvPr/>
        </p:nvSpPr>
        <p:spPr>
          <a:xfrm>
            <a:off x="1028700" y="8293932"/>
            <a:ext cx="7481075" cy="940978"/>
          </a:xfrm>
          <a:prstGeom prst="rect">
            <a:avLst/>
          </a:prstGeom>
        </p:spPr>
        <p:txBody>
          <a:bodyPr lIns="0" tIns="0" rIns="0" bIns="0" rtlCol="0" anchor="t">
            <a:spAutoFit/>
          </a:bodyPr>
          <a:lstStyle/>
          <a:p>
            <a:pPr algn="ctr">
              <a:lnSpc>
                <a:spcPts val="4275"/>
              </a:lnSpc>
            </a:pPr>
            <a:r>
              <a:rPr lang="en-US" sz="3053">
                <a:solidFill>
                  <a:srgbClr val="ECF0F1"/>
                </a:solidFill>
                <a:latin typeface="Canva Sans Bold"/>
              </a:rPr>
              <a:t>Repeat the steps until data is balanced</a:t>
            </a:r>
          </a:p>
          <a:p>
            <a:pPr algn="ctr">
              <a:lnSpc>
                <a:spcPts val="3295"/>
              </a:lnSpc>
              <a:spcBef>
                <a:spcPct val="0"/>
              </a:spcBef>
            </a:pPr>
            <a:endParaRPr lang="en-US" sz="3053">
              <a:solidFill>
                <a:srgbClr val="ECF0F1"/>
              </a:solidFill>
              <a:latin typeface="Canva Sans Bold"/>
            </a:endParaRPr>
          </a:p>
        </p:txBody>
      </p:sp>
      <p:grpSp>
        <p:nvGrpSpPr>
          <p:cNvPr id="15" name="Group 15"/>
          <p:cNvGrpSpPr/>
          <p:nvPr/>
        </p:nvGrpSpPr>
        <p:grpSpPr>
          <a:xfrm>
            <a:off x="605787" y="5143500"/>
            <a:ext cx="283779" cy="283779"/>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F0F1"/>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18" name="Group 18"/>
          <p:cNvGrpSpPr/>
          <p:nvPr/>
        </p:nvGrpSpPr>
        <p:grpSpPr>
          <a:xfrm>
            <a:off x="463898" y="2275975"/>
            <a:ext cx="283779" cy="283779"/>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F0F1"/>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21" name="Group 21"/>
          <p:cNvGrpSpPr/>
          <p:nvPr/>
        </p:nvGrpSpPr>
        <p:grpSpPr>
          <a:xfrm>
            <a:off x="605787" y="6963402"/>
            <a:ext cx="283779" cy="283779"/>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F0F1"/>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24" name="Group 24"/>
          <p:cNvGrpSpPr/>
          <p:nvPr/>
        </p:nvGrpSpPr>
        <p:grpSpPr>
          <a:xfrm>
            <a:off x="605787" y="8351082"/>
            <a:ext cx="283779" cy="283779"/>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F0F1"/>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840186" y="3738978"/>
            <a:ext cx="5759572" cy="5292129"/>
          </a:xfrm>
          <a:prstGeom prst="rect">
            <a:avLst/>
          </a:prstGeom>
        </p:spPr>
      </p:pic>
      <p:sp>
        <p:nvSpPr>
          <p:cNvPr id="3" name="TextBox 3"/>
          <p:cNvSpPr txBox="1"/>
          <p:nvPr/>
        </p:nvSpPr>
        <p:spPr>
          <a:xfrm>
            <a:off x="848667" y="904875"/>
            <a:ext cx="16590665" cy="2210345"/>
          </a:xfrm>
          <a:prstGeom prst="rect">
            <a:avLst/>
          </a:prstGeom>
        </p:spPr>
        <p:txBody>
          <a:bodyPr lIns="0" tIns="0" rIns="0" bIns="0" rtlCol="0" anchor="t">
            <a:spAutoFit/>
          </a:bodyPr>
          <a:lstStyle/>
          <a:p>
            <a:pPr algn="ctr">
              <a:lnSpc>
                <a:spcPts val="8894"/>
              </a:lnSpc>
              <a:spcBef>
                <a:spcPct val="0"/>
              </a:spcBef>
            </a:pPr>
            <a:r>
              <a:rPr lang="en-US" sz="6353">
                <a:solidFill>
                  <a:srgbClr val="000000"/>
                </a:solidFill>
                <a:latin typeface="Canva Sans Bold"/>
              </a:rPr>
              <a:t>Original unbalanced dataset shape 30000</a:t>
            </a:r>
          </a:p>
          <a:p>
            <a:pPr algn="ctr">
              <a:lnSpc>
                <a:spcPts val="8894"/>
              </a:lnSpc>
              <a:spcBef>
                <a:spcPct val="0"/>
              </a:spcBef>
            </a:pPr>
            <a:r>
              <a:rPr lang="en-US" sz="6353">
                <a:solidFill>
                  <a:srgbClr val="000000"/>
                </a:solidFill>
                <a:latin typeface="Canva Sans Bold"/>
              </a:rPr>
              <a:t>Resampled balanced dataset shape 46728</a:t>
            </a:r>
          </a:p>
        </p:txBody>
      </p:sp>
      <p:sp>
        <p:nvSpPr>
          <p:cNvPr id="4" name="TextBox 4"/>
          <p:cNvSpPr txBox="1"/>
          <p:nvPr/>
        </p:nvSpPr>
        <p:spPr>
          <a:xfrm>
            <a:off x="0" y="5759320"/>
            <a:ext cx="7226003" cy="1127621"/>
          </a:xfrm>
          <a:prstGeom prst="rect">
            <a:avLst/>
          </a:prstGeom>
        </p:spPr>
        <p:txBody>
          <a:bodyPr lIns="0" tIns="0" rIns="0" bIns="0" rtlCol="0" anchor="t">
            <a:spAutoFit/>
          </a:bodyPr>
          <a:lstStyle/>
          <a:p>
            <a:pPr algn="ctr">
              <a:lnSpc>
                <a:spcPts val="9247"/>
              </a:lnSpc>
              <a:spcBef>
                <a:spcPct val="0"/>
              </a:spcBef>
            </a:pPr>
            <a:r>
              <a:rPr lang="en-US" sz="6605">
                <a:solidFill>
                  <a:srgbClr val="54BB67"/>
                </a:solidFill>
                <a:latin typeface="Canva Sans Bold"/>
              </a:rPr>
              <a:t>Balanced Dataset</a:t>
            </a:r>
          </a:p>
        </p:txBody>
      </p:sp>
      <p:pic>
        <p:nvPicPr>
          <p:cNvPr id="5" name="Picture 5"/>
          <p:cNvPicPr>
            <a:picLocks noChangeAspect="1"/>
          </p:cNvPicPr>
          <p:nvPr/>
        </p:nvPicPr>
        <p:blipFill>
          <a:blip r:embed="rId3"/>
          <a:srcRect/>
          <a:stretch>
            <a:fillRect/>
          </a:stretch>
        </p:blipFill>
        <p:spPr>
          <a:xfrm>
            <a:off x="7934244" y="4419190"/>
            <a:ext cx="2419511" cy="39317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6747" y="1938110"/>
            <a:ext cx="9658350" cy="1543050"/>
            <a:chOff x="0" y="0"/>
            <a:chExt cx="2543763" cy="406400"/>
          </a:xfrm>
        </p:grpSpPr>
        <p:sp>
          <p:nvSpPr>
            <p:cNvPr id="3" name="Freeform 3"/>
            <p:cNvSpPr/>
            <p:nvPr/>
          </p:nvSpPr>
          <p:spPr>
            <a:xfrm>
              <a:off x="0" y="0"/>
              <a:ext cx="2543763" cy="406400"/>
            </a:xfrm>
            <a:custGeom>
              <a:avLst/>
              <a:gdLst/>
              <a:ahLst/>
              <a:cxnLst/>
              <a:rect l="l" t="t" r="r" b="b"/>
              <a:pathLst>
                <a:path w="2543763" h="406400">
                  <a:moveTo>
                    <a:pt x="0" y="0"/>
                  </a:moveTo>
                  <a:lnTo>
                    <a:pt x="2543763" y="0"/>
                  </a:lnTo>
                  <a:lnTo>
                    <a:pt x="2543763" y="406400"/>
                  </a:lnTo>
                  <a:lnTo>
                    <a:pt x="0" y="406400"/>
                  </a:lnTo>
                  <a:close/>
                </a:path>
              </a:pathLst>
            </a:custGeom>
            <a:solidFill>
              <a:srgbClr val="EB8633"/>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grpSp>
        <p:nvGrpSpPr>
          <p:cNvPr id="5" name="Group 5"/>
          <p:cNvGrpSpPr/>
          <p:nvPr/>
        </p:nvGrpSpPr>
        <p:grpSpPr>
          <a:xfrm>
            <a:off x="0" y="4436616"/>
            <a:ext cx="18288000" cy="5564634"/>
            <a:chOff x="0" y="0"/>
            <a:chExt cx="4816593" cy="1465583"/>
          </a:xfrm>
        </p:grpSpPr>
        <p:sp>
          <p:nvSpPr>
            <p:cNvPr id="6" name="Freeform 6"/>
            <p:cNvSpPr/>
            <p:nvPr/>
          </p:nvSpPr>
          <p:spPr>
            <a:xfrm>
              <a:off x="0" y="0"/>
              <a:ext cx="4816592" cy="1465583"/>
            </a:xfrm>
            <a:custGeom>
              <a:avLst/>
              <a:gdLst/>
              <a:ahLst/>
              <a:cxnLst/>
              <a:rect l="l" t="t" r="r" b="b"/>
              <a:pathLst>
                <a:path w="4816592" h="1465583">
                  <a:moveTo>
                    <a:pt x="21590" y="0"/>
                  </a:moveTo>
                  <a:lnTo>
                    <a:pt x="4795002" y="0"/>
                  </a:lnTo>
                  <a:cubicBezTo>
                    <a:pt x="4800728" y="0"/>
                    <a:pt x="4806220" y="2275"/>
                    <a:pt x="4810269" y="6324"/>
                  </a:cubicBezTo>
                  <a:cubicBezTo>
                    <a:pt x="4814318" y="10372"/>
                    <a:pt x="4816592" y="15864"/>
                    <a:pt x="4816592" y="21590"/>
                  </a:cubicBezTo>
                  <a:lnTo>
                    <a:pt x="4816592" y="1443993"/>
                  </a:lnTo>
                  <a:cubicBezTo>
                    <a:pt x="4816592" y="1455917"/>
                    <a:pt x="4806926" y="1465583"/>
                    <a:pt x="4795002" y="1465583"/>
                  </a:cubicBezTo>
                  <a:lnTo>
                    <a:pt x="21590" y="1465583"/>
                  </a:lnTo>
                  <a:cubicBezTo>
                    <a:pt x="9666" y="1465583"/>
                    <a:pt x="0" y="1455917"/>
                    <a:pt x="0" y="1443993"/>
                  </a:cubicBezTo>
                  <a:lnTo>
                    <a:pt x="0" y="21590"/>
                  </a:lnTo>
                  <a:cubicBezTo>
                    <a:pt x="0" y="9666"/>
                    <a:pt x="9666" y="0"/>
                    <a:pt x="21590" y="0"/>
                  </a:cubicBezTo>
                  <a:close/>
                </a:path>
              </a:pathLst>
            </a:custGeom>
            <a:solidFill>
              <a:srgbClr val="54BB67"/>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8" name="TextBox 8"/>
          <p:cNvSpPr txBox="1"/>
          <p:nvPr/>
        </p:nvSpPr>
        <p:spPr>
          <a:xfrm>
            <a:off x="0" y="-190500"/>
            <a:ext cx="6473708" cy="2471338"/>
          </a:xfrm>
          <a:prstGeom prst="rect">
            <a:avLst/>
          </a:prstGeom>
        </p:spPr>
        <p:txBody>
          <a:bodyPr lIns="0" tIns="0" rIns="0" bIns="0" rtlCol="0" anchor="t">
            <a:spAutoFit/>
          </a:bodyPr>
          <a:lstStyle/>
          <a:p>
            <a:pPr algn="ctr">
              <a:lnSpc>
                <a:spcPts val="14073"/>
              </a:lnSpc>
              <a:spcBef>
                <a:spcPct val="0"/>
              </a:spcBef>
            </a:pPr>
            <a:r>
              <a:rPr lang="en-US" sz="10052">
                <a:solidFill>
                  <a:srgbClr val="000000"/>
                </a:solidFill>
                <a:latin typeface="Canva Sans Bold"/>
              </a:rPr>
              <a:t>Modeling</a:t>
            </a:r>
          </a:p>
          <a:p>
            <a:pPr algn="ctr">
              <a:lnSpc>
                <a:spcPts val="5395"/>
              </a:lnSpc>
              <a:spcBef>
                <a:spcPct val="0"/>
              </a:spcBef>
            </a:pPr>
            <a:endParaRPr lang="en-US" sz="10052">
              <a:solidFill>
                <a:srgbClr val="000000"/>
              </a:solidFill>
              <a:latin typeface="Canva Sans Bold"/>
            </a:endParaRPr>
          </a:p>
        </p:txBody>
      </p:sp>
      <p:sp>
        <p:nvSpPr>
          <p:cNvPr id="9" name="TextBox 9"/>
          <p:cNvSpPr txBox="1"/>
          <p:nvPr/>
        </p:nvSpPr>
        <p:spPr>
          <a:xfrm>
            <a:off x="306747" y="1891024"/>
            <a:ext cx="9090124" cy="1185456"/>
          </a:xfrm>
          <a:prstGeom prst="rect">
            <a:avLst/>
          </a:prstGeom>
        </p:spPr>
        <p:txBody>
          <a:bodyPr lIns="0" tIns="0" rIns="0" bIns="0" rtlCol="0" anchor="t">
            <a:spAutoFit/>
          </a:bodyPr>
          <a:lstStyle/>
          <a:p>
            <a:pPr algn="ctr">
              <a:lnSpc>
                <a:spcPts val="9734"/>
              </a:lnSpc>
              <a:spcBef>
                <a:spcPct val="0"/>
              </a:spcBef>
            </a:pPr>
            <a:r>
              <a:rPr lang="en-US" sz="6953">
                <a:solidFill>
                  <a:srgbClr val="000000"/>
                </a:solidFill>
                <a:latin typeface="Canva Sans Bold"/>
              </a:rPr>
              <a:t>Performance Metrics</a:t>
            </a:r>
          </a:p>
        </p:txBody>
      </p:sp>
      <p:sp>
        <p:nvSpPr>
          <p:cNvPr id="10" name="TextBox 10"/>
          <p:cNvSpPr txBox="1"/>
          <p:nvPr/>
        </p:nvSpPr>
        <p:spPr>
          <a:xfrm>
            <a:off x="-106432" y="4480498"/>
            <a:ext cx="18394432" cy="1757590"/>
          </a:xfrm>
          <a:prstGeom prst="rect">
            <a:avLst/>
          </a:prstGeom>
        </p:spPr>
        <p:txBody>
          <a:bodyPr lIns="0" tIns="0" rIns="0" bIns="0" rtlCol="0" anchor="t">
            <a:spAutoFit/>
          </a:bodyPr>
          <a:lstStyle/>
          <a:p>
            <a:pPr marL="1091064" lvl="1" indent="-545532" algn="ctr">
              <a:lnSpc>
                <a:spcPts val="7074"/>
              </a:lnSpc>
              <a:buFont typeface="Arial"/>
              <a:buChar char="•"/>
            </a:pPr>
            <a:r>
              <a:rPr lang="en-US" sz="5053">
                <a:solidFill>
                  <a:srgbClr val="000000"/>
                </a:solidFill>
                <a:latin typeface="Canva Sans Bold"/>
              </a:rPr>
              <a:t>Accuracy is not the best metric to use when evaluating imbalanced datasets as it can be misleading.</a:t>
            </a:r>
          </a:p>
        </p:txBody>
      </p:sp>
      <p:sp>
        <p:nvSpPr>
          <p:cNvPr id="11" name="TextBox 11"/>
          <p:cNvSpPr txBox="1"/>
          <p:nvPr/>
        </p:nvSpPr>
        <p:spPr>
          <a:xfrm>
            <a:off x="-106432" y="6531061"/>
            <a:ext cx="18394432" cy="3470189"/>
          </a:xfrm>
          <a:prstGeom prst="rect">
            <a:avLst/>
          </a:prstGeom>
        </p:spPr>
        <p:txBody>
          <a:bodyPr lIns="0" tIns="0" rIns="0" bIns="0" rtlCol="0" anchor="t">
            <a:spAutoFit/>
          </a:bodyPr>
          <a:lstStyle/>
          <a:p>
            <a:pPr marL="1066386" lvl="1" indent="-533193" algn="ctr">
              <a:lnSpc>
                <a:spcPts val="6914"/>
              </a:lnSpc>
              <a:buFont typeface="Arial"/>
              <a:buChar char="•"/>
            </a:pPr>
            <a:r>
              <a:rPr lang="en-US" sz="4939">
                <a:solidFill>
                  <a:srgbClr val="000000"/>
                </a:solidFill>
                <a:latin typeface="Canva Sans Bold"/>
              </a:rPr>
              <a:t>In a classification scenario, the model can be evaluated by computing different metrics. In order to better understand these metrics could be useful to get some fundamentals: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472866" y="0"/>
            <a:ext cx="12122666" cy="10287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3211" y="3136139"/>
            <a:ext cx="17381578" cy="7150861"/>
            <a:chOff x="0" y="0"/>
            <a:chExt cx="4577864" cy="1883354"/>
          </a:xfrm>
        </p:grpSpPr>
        <p:sp>
          <p:nvSpPr>
            <p:cNvPr id="3" name="Freeform 3"/>
            <p:cNvSpPr/>
            <p:nvPr/>
          </p:nvSpPr>
          <p:spPr>
            <a:xfrm>
              <a:off x="0" y="0"/>
              <a:ext cx="4577864" cy="1883354"/>
            </a:xfrm>
            <a:custGeom>
              <a:avLst/>
              <a:gdLst/>
              <a:ahLst/>
              <a:cxnLst/>
              <a:rect l="l" t="t" r="r" b="b"/>
              <a:pathLst>
                <a:path w="4577864" h="1883354">
                  <a:moveTo>
                    <a:pt x="0" y="0"/>
                  </a:moveTo>
                  <a:lnTo>
                    <a:pt x="4577864" y="0"/>
                  </a:lnTo>
                  <a:lnTo>
                    <a:pt x="4577864" y="1883354"/>
                  </a:lnTo>
                  <a:lnTo>
                    <a:pt x="0" y="1883354"/>
                  </a:lnTo>
                  <a:close/>
                </a:path>
              </a:pathLst>
            </a:custGeom>
            <a:solidFill>
              <a:srgbClr val="54BB67"/>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grpSp>
        <p:nvGrpSpPr>
          <p:cNvPr id="5" name="Group 5"/>
          <p:cNvGrpSpPr/>
          <p:nvPr/>
        </p:nvGrpSpPr>
        <p:grpSpPr>
          <a:xfrm>
            <a:off x="453211" y="0"/>
            <a:ext cx="8194162" cy="1560776"/>
            <a:chOff x="0" y="0"/>
            <a:chExt cx="2158133" cy="411069"/>
          </a:xfrm>
        </p:grpSpPr>
        <p:sp>
          <p:nvSpPr>
            <p:cNvPr id="6" name="Freeform 6"/>
            <p:cNvSpPr/>
            <p:nvPr/>
          </p:nvSpPr>
          <p:spPr>
            <a:xfrm>
              <a:off x="0" y="0"/>
              <a:ext cx="2158133" cy="411069"/>
            </a:xfrm>
            <a:custGeom>
              <a:avLst/>
              <a:gdLst/>
              <a:ahLst/>
              <a:cxnLst/>
              <a:rect l="l" t="t" r="r" b="b"/>
              <a:pathLst>
                <a:path w="2158133" h="411069">
                  <a:moveTo>
                    <a:pt x="0" y="0"/>
                  </a:moveTo>
                  <a:lnTo>
                    <a:pt x="2158133" y="0"/>
                  </a:lnTo>
                  <a:lnTo>
                    <a:pt x="2158133" y="411069"/>
                  </a:lnTo>
                  <a:lnTo>
                    <a:pt x="0" y="411069"/>
                  </a:lnTo>
                  <a:close/>
                </a:path>
              </a:pathLst>
            </a:custGeom>
            <a:solidFill>
              <a:srgbClr val="EB8633"/>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pic>
        <p:nvPicPr>
          <p:cNvPr id="8" name="Picture 8"/>
          <p:cNvPicPr>
            <a:picLocks noChangeAspect="1"/>
          </p:cNvPicPr>
          <p:nvPr/>
        </p:nvPicPr>
        <p:blipFill>
          <a:blip r:embed="rId2"/>
          <a:srcRect/>
          <a:stretch>
            <a:fillRect/>
          </a:stretch>
        </p:blipFill>
        <p:spPr>
          <a:xfrm>
            <a:off x="575489" y="3021815"/>
            <a:ext cx="17259300" cy="6690934"/>
          </a:xfrm>
          <a:prstGeom prst="rect">
            <a:avLst/>
          </a:prstGeom>
        </p:spPr>
      </p:pic>
      <p:sp>
        <p:nvSpPr>
          <p:cNvPr id="9" name="TextBox 9"/>
          <p:cNvSpPr txBox="1"/>
          <p:nvPr/>
        </p:nvSpPr>
        <p:spPr>
          <a:xfrm>
            <a:off x="212836" y="293388"/>
            <a:ext cx="8194162" cy="878750"/>
          </a:xfrm>
          <a:prstGeom prst="rect">
            <a:avLst/>
          </a:prstGeom>
        </p:spPr>
        <p:txBody>
          <a:bodyPr lIns="0" tIns="0" rIns="0" bIns="0" rtlCol="0" anchor="t">
            <a:spAutoFit/>
          </a:bodyPr>
          <a:lstStyle/>
          <a:p>
            <a:pPr algn="ctr">
              <a:lnSpc>
                <a:spcPts val="7214"/>
              </a:lnSpc>
              <a:spcBef>
                <a:spcPct val="0"/>
              </a:spcBef>
            </a:pPr>
            <a:r>
              <a:rPr lang="en-US" sz="5153">
                <a:solidFill>
                  <a:srgbClr val="000000"/>
                </a:solidFill>
                <a:latin typeface="Canva Sans Bold"/>
              </a:rPr>
              <a:t>Performance Matrix</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77009"/>
            <a:ext cx="17684124" cy="7080892"/>
            <a:chOff x="0" y="0"/>
            <a:chExt cx="4657547" cy="1864926"/>
          </a:xfrm>
        </p:grpSpPr>
        <p:sp>
          <p:nvSpPr>
            <p:cNvPr id="3" name="Freeform 3"/>
            <p:cNvSpPr/>
            <p:nvPr/>
          </p:nvSpPr>
          <p:spPr>
            <a:xfrm>
              <a:off x="0" y="0"/>
              <a:ext cx="4657547" cy="1864926"/>
            </a:xfrm>
            <a:custGeom>
              <a:avLst/>
              <a:gdLst/>
              <a:ahLst/>
              <a:cxnLst/>
              <a:rect l="l" t="t" r="r" b="b"/>
              <a:pathLst>
                <a:path w="4657547" h="1864926">
                  <a:moveTo>
                    <a:pt x="22327" y="0"/>
                  </a:moveTo>
                  <a:lnTo>
                    <a:pt x="4635220" y="0"/>
                  </a:lnTo>
                  <a:cubicBezTo>
                    <a:pt x="4647551" y="0"/>
                    <a:pt x="4657547" y="9996"/>
                    <a:pt x="4657547" y="22327"/>
                  </a:cubicBezTo>
                  <a:lnTo>
                    <a:pt x="4657547" y="1842599"/>
                  </a:lnTo>
                  <a:cubicBezTo>
                    <a:pt x="4657547" y="1854930"/>
                    <a:pt x="4647551" y="1864926"/>
                    <a:pt x="4635220" y="1864926"/>
                  </a:cubicBezTo>
                  <a:lnTo>
                    <a:pt x="22327" y="1864926"/>
                  </a:lnTo>
                  <a:cubicBezTo>
                    <a:pt x="9996" y="1864926"/>
                    <a:pt x="0" y="1854930"/>
                    <a:pt x="0" y="1842599"/>
                  </a:cubicBezTo>
                  <a:lnTo>
                    <a:pt x="0" y="22327"/>
                  </a:lnTo>
                  <a:cubicBezTo>
                    <a:pt x="0" y="9996"/>
                    <a:pt x="9996" y="0"/>
                    <a:pt x="22327" y="0"/>
                  </a:cubicBezTo>
                  <a:close/>
                </a:path>
              </a:pathLst>
            </a:custGeom>
            <a:solidFill>
              <a:srgbClr val="54BB67"/>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pic>
        <p:nvPicPr>
          <p:cNvPr id="5" name="Picture 5"/>
          <p:cNvPicPr>
            <a:picLocks noChangeAspect="1"/>
          </p:cNvPicPr>
          <p:nvPr/>
        </p:nvPicPr>
        <p:blipFill>
          <a:blip r:embed="rId2"/>
          <a:srcRect/>
          <a:stretch>
            <a:fillRect/>
          </a:stretch>
        </p:blipFill>
        <p:spPr>
          <a:xfrm>
            <a:off x="709446" y="1593866"/>
            <a:ext cx="15557318" cy="644717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9298" y="0"/>
            <a:ext cx="18069404" cy="5432993"/>
          </a:xfrm>
          <a:prstGeom prst="rect">
            <a:avLst/>
          </a:prstGeom>
        </p:spPr>
      </p:pic>
      <p:sp>
        <p:nvSpPr>
          <p:cNvPr id="3" name="TextBox 3"/>
          <p:cNvSpPr txBox="1"/>
          <p:nvPr/>
        </p:nvSpPr>
        <p:spPr>
          <a:xfrm>
            <a:off x="-9784" y="7226085"/>
            <a:ext cx="17902670" cy="894748"/>
          </a:xfrm>
          <a:prstGeom prst="rect">
            <a:avLst/>
          </a:prstGeom>
        </p:spPr>
        <p:txBody>
          <a:bodyPr lIns="0" tIns="0" rIns="0" bIns="0" rtlCol="0" anchor="t">
            <a:spAutoFit/>
          </a:bodyPr>
          <a:lstStyle/>
          <a:p>
            <a:pPr algn="ctr">
              <a:lnSpc>
                <a:spcPts val="3634"/>
              </a:lnSpc>
              <a:spcBef>
                <a:spcPct val="0"/>
              </a:spcBef>
            </a:pPr>
            <a:r>
              <a:rPr lang="en-US" sz="2596">
                <a:solidFill>
                  <a:srgbClr val="000000"/>
                </a:solidFill>
                <a:latin typeface="Canva Sans Bold"/>
              </a:rPr>
              <a:t>The special case where k is equal to m, the number of examples, is called leave-one-out. This procedures gives a very good estimate of the true error but, on the other side, it computationally expensive.</a:t>
            </a:r>
          </a:p>
        </p:txBody>
      </p:sp>
      <p:sp>
        <p:nvSpPr>
          <p:cNvPr id="4" name="TextBox 4"/>
          <p:cNvSpPr txBox="1"/>
          <p:nvPr/>
        </p:nvSpPr>
        <p:spPr>
          <a:xfrm>
            <a:off x="159062" y="8547567"/>
            <a:ext cx="17733824" cy="1334356"/>
          </a:xfrm>
          <a:prstGeom prst="rect">
            <a:avLst/>
          </a:prstGeom>
        </p:spPr>
        <p:txBody>
          <a:bodyPr lIns="0" tIns="0" rIns="0" bIns="0" rtlCol="0" anchor="t">
            <a:spAutoFit/>
          </a:bodyPr>
          <a:lstStyle/>
          <a:p>
            <a:pPr algn="ctr">
              <a:lnSpc>
                <a:spcPts val="3600"/>
              </a:lnSpc>
              <a:spcBef>
                <a:spcPct val="0"/>
              </a:spcBef>
            </a:pPr>
            <a:r>
              <a:rPr lang="en-US" sz="2571">
                <a:solidFill>
                  <a:srgbClr val="000000"/>
                </a:solidFill>
                <a:latin typeface="Canva Sans Bold"/>
              </a:rPr>
              <a:t>A combination of holdout and cross validation can be used when also dealing with a validation set (k-fold cross validation). So after having divided the dataset in a stratify way into training and test set, the training part is again splitted into training and validation set (even in this case with stratify=True).</a:t>
            </a:r>
          </a:p>
        </p:txBody>
      </p:sp>
      <p:sp>
        <p:nvSpPr>
          <p:cNvPr id="5" name="TextBox 5"/>
          <p:cNvSpPr txBox="1"/>
          <p:nvPr/>
        </p:nvSpPr>
        <p:spPr>
          <a:xfrm>
            <a:off x="159062" y="5999992"/>
            <a:ext cx="16230600" cy="797468"/>
          </a:xfrm>
          <a:prstGeom prst="rect">
            <a:avLst/>
          </a:prstGeom>
        </p:spPr>
        <p:txBody>
          <a:bodyPr lIns="0" tIns="0" rIns="0" bIns="0" rtlCol="0" anchor="t">
            <a:spAutoFit/>
          </a:bodyPr>
          <a:lstStyle/>
          <a:p>
            <a:pPr algn="ctr">
              <a:lnSpc>
                <a:spcPts val="3295"/>
              </a:lnSpc>
              <a:spcBef>
                <a:spcPct val="0"/>
              </a:spcBef>
            </a:pPr>
            <a:r>
              <a:rPr lang="en-US" sz="2353">
                <a:solidFill>
                  <a:srgbClr val="000000"/>
                </a:solidFill>
                <a:latin typeface="Canva Sans Bold"/>
              </a:rPr>
              <a:t>Example of Cross Validation (k=8) where the red and blue square is used respectively as training and validation set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2148113"/>
            <a:ext cx="18288000" cy="8730712"/>
          </a:xfrm>
          <a:prstGeom prst="rect">
            <a:avLst/>
          </a:prstGeom>
        </p:spPr>
        <p:txBody>
          <a:bodyPr lIns="0" tIns="0" rIns="0" bIns="0" rtlCol="0" anchor="t">
            <a:spAutoFit/>
          </a:bodyPr>
          <a:lstStyle/>
          <a:p>
            <a:pPr algn="ctr">
              <a:lnSpc>
                <a:spcPts val="4394"/>
              </a:lnSpc>
            </a:pPr>
            <a:endParaRPr/>
          </a:p>
          <a:p>
            <a:pPr marL="761980" lvl="1" indent="-380990" algn="ctr">
              <a:lnSpc>
                <a:spcPts val="4941"/>
              </a:lnSpc>
              <a:buFont typeface="Arial"/>
              <a:buChar char="•"/>
            </a:pPr>
            <a:r>
              <a:rPr lang="en-US" sz="3529">
                <a:solidFill>
                  <a:srgbClr val="000000"/>
                </a:solidFill>
                <a:latin typeface="Canva Sans"/>
              </a:rPr>
              <a:t>Banking / Financial Institutes plays a significant role in providing financial service.</a:t>
            </a:r>
          </a:p>
          <a:p>
            <a:pPr algn="ctr">
              <a:lnSpc>
                <a:spcPts val="4941"/>
              </a:lnSpc>
            </a:pPr>
            <a:endParaRPr lang="en-US" sz="3529">
              <a:solidFill>
                <a:srgbClr val="000000"/>
              </a:solidFill>
              <a:latin typeface="Canva Sans"/>
            </a:endParaRPr>
          </a:p>
          <a:p>
            <a:pPr algn="ctr">
              <a:lnSpc>
                <a:spcPts val="4941"/>
              </a:lnSpc>
            </a:pPr>
            <a:endParaRPr lang="en-US" sz="3529">
              <a:solidFill>
                <a:srgbClr val="000000"/>
              </a:solidFill>
              <a:latin typeface="Canva Sans"/>
            </a:endParaRPr>
          </a:p>
          <a:p>
            <a:pPr marL="761980" lvl="1" indent="-380990" algn="ctr">
              <a:lnSpc>
                <a:spcPts val="4941"/>
              </a:lnSpc>
              <a:buFont typeface="Arial"/>
              <a:buChar char="•"/>
            </a:pPr>
            <a:r>
              <a:rPr lang="en-US" sz="3529">
                <a:solidFill>
                  <a:srgbClr val="EB8633"/>
                </a:solidFill>
                <a:latin typeface="Canva Sans"/>
              </a:rPr>
              <a:t> </a:t>
            </a:r>
            <a:r>
              <a:rPr lang="en-US" sz="3529">
                <a:solidFill>
                  <a:srgbClr val="000000"/>
                </a:solidFill>
                <a:latin typeface="Canva Sans"/>
              </a:rPr>
              <a:t>To maintain the integrity, bank/institute must be careful when investing in customers to avoid financial loss.</a:t>
            </a:r>
          </a:p>
          <a:p>
            <a:pPr algn="ctr">
              <a:lnSpc>
                <a:spcPts val="4941"/>
              </a:lnSpc>
            </a:pPr>
            <a:endParaRPr lang="en-US" sz="3529">
              <a:solidFill>
                <a:srgbClr val="000000"/>
              </a:solidFill>
              <a:latin typeface="Canva Sans"/>
            </a:endParaRPr>
          </a:p>
          <a:p>
            <a:pPr marL="761980" lvl="1" indent="-380990" algn="ctr">
              <a:lnSpc>
                <a:spcPts val="4941"/>
              </a:lnSpc>
              <a:buFont typeface="Arial"/>
              <a:buChar char="•"/>
            </a:pPr>
            <a:r>
              <a:rPr lang="en-US" sz="3529">
                <a:solidFill>
                  <a:srgbClr val="000000"/>
                </a:solidFill>
                <a:latin typeface="Canva Sans"/>
              </a:rPr>
              <a:t>Before giving credit to borrowers, the bank must come to about the potential of customers.</a:t>
            </a:r>
          </a:p>
          <a:p>
            <a:pPr algn="ctr">
              <a:lnSpc>
                <a:spcPts val="4941"/>
              </a:lnSpc>
            </a:pPr>
            <a:endParaRPr lang="en-US" sz="3529">
              <a:solidFill>
                <a:srgbClr val="000000"/>
              </a:solidFill>
              <a:latin typeface="Canva Sans"/>
            </a:endParaRPr>
          </a:p>
          <a:p>
            <a:pPr marL="761980" lvl="1" indent="-380990" algn="ctr">
              <a:lnSpc>
                <a:spcPts val="4941"/>
              </a:lnSpc>
              <a:buFont typeface="Arial"/>
              <a:buChar char="•"/>
            </a:pPr>
            <a:r>
              <a:rPr lang="en-US" sz="3529">
                <a:solidFill>
                  <a:srgbClr val="000000"/>
                </a:solidFill>
                <a:latin typeface="Canva Sans"/>
              </a:rPr>
              <a:t>The term credit scoring, determines the relation between defaulters and loan characteristics.</a:t>
            </a:r>
          </a:p>
          <a:p>
            <a:pPr algn="ctr">
              <a:lnSpc>
                <a:spcPts val="7847"/>
              </a:lnSpc>
            </a:pPr>
            <a:endParaRPr lang="en-US" sz="3529">
              <a:solidFill>
                <a:srgbClr val="000000"/>
              </a:solidFill>
              <a:latin typeface="Canva Sans"/>
            </a:endParaRPr>
          </a:p>
        </p:txBody>
      </p:sp>
      <p:sp>
        <p:nvSpPr>
          <p:cNvPr id="3" name="AutoShape 3"/>
          <p:cNvSpPr/>
          <p:nvPr/>
        </p:nvSpPr>
        <p:spPr>
          <a:xfrm flipV="1">
            <a:off x="0" y="1674536"/>
            <a:ext cx="18288000" cy="19050"/>
          </a:xfrm>
          <a:prstGeom prst="line">
            <a:avLst/>
          </a:prstGeom>
          <a:ln w="133350" cap="flat">
            <a:solidFill>
              <a:srgbClr val="000000"/>
            </a:solidFill>
            <a:prstDash val="solid"/>
            <a:headEnd type="none" w="sm" len="sm"/>
            <a:tailEnd type="none" w="sm" len="sm"/>
          </a:ln>
        </p:spPr>
      </p:sp>
      <p:sp>
        <p:nvSpPr>
          <p:cNvPr id="4" name="TextBox 4"/>
          <p:cNvSpPr txBox="1"/>
          <p:nvPr/>
        </p:nvSpPr>
        <p:spPr>
          <a:xfrm>
            <a:off x="-69" y="-100294"/>
            <a:ext cx="16979012" cy="1708154"/>
          </a:xfrm>
          <a:prstGeom prst="rect">
            <a:avLst/>
          </a:prstGeom>
        </p:spPr>
        <p:txBody>
          <a:bodyPr lIns="0" tIns="0" rIns="0" bIns="0" rtlCol="0" anchor="t">
            <a:spAutoFit/>
          </a:bodyPr>
          <a:lstStyle/>
          <a:p>
            <a:pPr algn="ctr">
              <a:lnSpc>
                <a:spcPts val="13999"/>
              </a:lnSpc>
            </a:pPr>
            <a:r>
              <a:rPr lang="en-US" sz="9999">
                <a:solidFill>
                  <a:srgbClr val="EB8633"/>
                </a:solidFill>
                <a:latin typeface="Canva Sans Bold"/>
              </a:rPr>
              <a:t>Overview</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701036" y="0"/>
            <a:ext cx="9808217" cy="10287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893" y="351789"/>
            <a:ext cx="16717407" cy="9583422"/>
            <a:chOff x="0" y="0"/>
            <a:chExt cx="4402939" cy="2524029"/>
          </a:xfrm>
        </p:grpSpPr>
        <p:sp>
          <p:nvSpPr>
            <p:cNvPr id="3" name="Freeform 3"/>
            <p:cNvSpPr/>
            <p:nvPr/>
          </p:nvSpPr>
          <p:spPr>
            <a:xfrm>
              <a:off x="0" y="0"/>
              <a:ext cx="4402939" cy="2524029"/>
            </a:xfrm>
            <a:custGeom>
              <a:avLst/>
              <a:gdLst/>
              <a:ahLst/>
              <a:cxnLst/>
              <a:rect l="l" t="t" r="r" b="b"/>
              <a:pathLst>
                <a:path w="4402939" h="2524029">
                  <a:moveTo>
                    <a:pt x="23618" y="0"/>
                  </a:moveTo>
                  <a:lnTo>
                    <a:pt x="4379320" y="0"/>
                  </a:lnTo>
                  <a:cubicBezTo>
                    <a:pt x="4392364" y="0"/>
                    <a:pt x="4402939" y="10574"/>
                    <a:pt x="4402939" y="23618"/>
                  </a:cubicBezTo>
                  <a:lnTo>
                    <a:pt x="4402939" y="2500410"/>
                  </a:lnTo>
                  <a:cubicBezTo>
                    <a:pt x="4402939" y="2506674"/>
                    <a:pt x="4400450" y="2512682"/>
                    <a:pt x="4396021" y="2517111"/>
                  </a:cubicBezTo>
                  <a:cubicBezTo>
                    <a:pt x="4391592" y="2521540"/>
                    <a:pt x="4385584" y="2524029"/>
                    <a:pt x="4379320" y="2524029"/>
                  </a:cubicBezTo>
                  <a:lnTo>
                    <a:pt x="23618" y="2524029"/>
                  </a:lnTo>
                  <a:cubicBezTo>
                    <a:pt x="17354" y="2524029"/>
                    <a:pt x="11347" y="2521540"/>
                    <a:pt x="6918" y="2517111"/>
                  </a:cubicBezTo>
                  <a:cubicBezTo>
                    <a:pt x="2488" y="2512682"/>
                    <a:pt x="0" y="2506674"/>
                    <a:pt x="0" y="2500410"/>
                  </a:cubicBezTo>
                  <a:lnTo>
                    <a:pt x="0" y="23618"/>
                  </a:lnTo>
                  <a:cubicBezTo>
                    <a:pt x="0" y="17354"/>
                    <a:pt x="2488" y="11347"/>
                    <a:pt x="6918" y="6918"/>
                  </a:cubicBezTo>
                  <a:cubicBezTo>
                    <a:pt x="11347" y="2488"/>
                    <a:pt x="17354" y="0"/>
                    <a:pt x="23618" y="0"/>
                  </a:cubicBezTo>
                  <a:close/>
                </a:path>
              </a:pathLst>
            </a:custGeom>
            <a:solidFill>
              <a:srgbClr val="EB8633"/>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5" name="TextBox 5"/>
          <p:cNvSpPr txBox="1"/>
          <p:nvPr/>
        </p:nvSpPr>
        <p:spPr>
          <a:xfrm>
            <a:off x="-231970" y="1987546"/>
            <a:ext cx="18265132" cy="6957903"/>
          </a:xfrm>
          <a:prstGeom prst="rect">
            <a:avLst/>
          </a:prstGeom>
        </p:spPr>
        <p:txBody>
          <a:bodyPr lIns="0" tIns="0" rIns="0" bIns="0" rtlCol="0" anchor="t">
            <a:spAutoFit/>
          </a:bodyPr>
          <a:lstStyle/>
          <a:p>
            <a:pPr algn="ctr">
              <a:lnSpc>
                <a:spcPts val="20042"/>
              </a:lnSpc>
            </a:pPr>
            <a:r>
              <a:rPr lang="en-US" sz="14316">
                <a:solidFill>
                  <a:srgbClr val="000000"/>
                </a:solidFill>
                <a:latin typeface="Canva Sans"/>
              </a:rPr>
              <a:t>Baseline model implementation</a:t>
            </a:r>
          </a:p>
          <a:p>
            <a:pPr algn="ctr">
              <a:lnSpc>
                <a:spcPts val="15144"/>
              </a:lnSpc>
              <a:spcBef>
                <a:spcPct val="0"/>
              </a:spcBef>
            </a:pPr>
            <a:endParaRPr lang="en-US" sz="14316">
              <a:solidFill>
                <a:srgbClr val="000000"/>
              </a:solidFill>
              <a:latin typeface="Canva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558" y="1220156"/>
            <a:ext cx="17665359" cy="1210015"/>
            <a:chOff x="0" y="0"/>
            <a:chExt cx="4652605" cy="318687"/>
          </a:xfrm>
        </p:grpSpPr>
        <p:sp>
          <p:nvSpPr>
            <p:cNvPr id="3" name="Freeform 3"/>
            <p:cNvSpPr/>
            <p:nvPr/>
          </p:nvSpPr>
          <p:spPr>
            <a:xfrm>
              <a:off x="0" y="0"/>
              <a:ext cx="4652605" cy="318687"/>
            </a:xfrm>
            <a:custGeom>
              <a:avLst/>
              <a:gdLst/>
              <a:ahLst/>
              <a:cxnLst/>
              <a:rect l="l" t="t" r="r" b="b"/>
              <a:pathLst>
                <a:path w="4652605" h="318687">
                  <a:moveTo>
                    <a:pt x="22351" y="0"/>
                  </a:moveTo>
                  <a:lnTo>
                    <a:pt x="4630254" y="0"/>
                  </a:lnTo>
                  <a:cubicBezTo>
                    <a:pt x="4636182" y="0"/>
                    <a:pt x="4641867" y="2355"/>
                    <a:pt x="4646058" y="6546"/>
                  </a:cubicBezTo>
                  <a:cubicBezTo>
                    <a:pt x="4650250" y="10738"/>
                    <a:pt x="4652605" y="16423"/>
                    <a:pt x="4652605" y="22351"/>
                  </a:cubicBezTo>
                  <a:lnTo>
                    <a:pt x="4652605" y="296336"/>
                  </a:lnTo>
                  <a:cubicBezTo>
                    <a:pt x="4652605" y="308680"/>
                    <a:pt x="4642598" y="318687"/>
                    <a:pt x="4630254" y="318687"/>
                  </a:cubicBezTo>
                  <a:lnTo>
                    <a:pt x="22351" y="318687"/>
                  </a:lnTo>
                  <a:cubicBezTo>
                    <a:pt x="10007" y="318687"/>
                    <a:pt x="0" y="308680"/>
                    <a:pt x="0" y="296336"/>
                  </a:cubicBezTo>
                  <a:lnTo>
                    <a:pt x="0" y="22351"/>
                  </a:lnTo>
                  <a:cubicBezTo>
                    <a:pt x="0" y="10007"/>
                    <a:pt x="10007" y="0"/>
                    <a:pt x="22351" y="0"/>
                  </a:cubicBezTo>
                  <a:close/>
                </a:path>
              </a:pathLst>
            </a:custGeom>
            <a:solidFill>
              <a:srgbClr val="EB8633"/>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grpSp>
        <p:nvGrpSpPr>
          <p:cNvPr id="5" name="Group 5"/>
          <p:cNvGrpSpPr/>
          <p:nvPr/>
        </p:nvGrpSpPr>
        <p:grpSpPr>
          <a:xfrm>
            <a:off x="3927197" y="5749770"/>
            <a:ext cx="10646441" cy="4537230"/>
            <a:chOff x="0" y="0"/>
            <a:chExt cx="2804001" cy="1194991"/>
          </a:xfrm>
        </p:grpSpPr>
        <p:sp>
          <p:nvSpPr>
            <p:cNvPr id="6" name="Freeform 6"/>
            <p:cNvSpPr/>
            <p:nvPr/>
          </p:nvSpPr>
          <p:spPr>
            <a:xfrm>
              <a:off x="0" y="0"/>
              <a:ext cx="2804001" cy="1194991"/>
            </a:xfrm>
            <a:custGeom>
              <a:avLst/>
              <a:gdLst/>
              <a:ahLst/>
              <a:cxnLst/>
              <a:rect l="l" t="t" r="r" b="b"/>
              <a:pathLst>
                <a:path w="2804001" h="1194991">
                  <a:moveTo>
                    <a:pt x="37086" y="0"/>
                  </a:moveTo>
                  <a:lnTo>
                    <a:pt x="2766915" y="0"/>
                  </a:lnTo>
                  <a:cubicBezTo>
                    <a:pt x="2776750" y="0"/>
                    <a:pt x="2786184" y="3907"/>
                    <a:pt x="2793139" y="10862"/>
                  </a:cubicBezTo>
                  <a:cubicBezTo>
                    <a:pt x="2800094" y="17817"/>
                    <a:pt x="2804001" y="27250"/>
                    <a:pt x="2804001" y="37086"/>
                  </a:cubicBezTo>
                  <a:lnTo>
                    <a:pt x="2804001" y="1157904"/>
                  </a:lnTo>
                  <a:cubicBezTo>
                    <a:pt x="2804001" y="1178387"/>
                    <a:pt x="2787397" y="1194991"/>
                    <a:pt x="2766915" y="1194991"/>
                  </a:cubicBezTo>
                  <a:lnTo>
                    <a:pt x="37086" y="1194991"/>
                  </a:lnTo>
                  <a:cubicBezTo>
                    <a:pt x="16604" y="1194991"/>
                    <a:pt x="0" y="1178387"/>
                    <a:pt x="0" y="1157904"/>
                  </a:cubicBezTo>
                  <a:lnTo>
                    <a:pt x="0" y="37086"/>
                  </a:lnTo>
                  <a:cubicBezTo>
                    <a:pt x="0" y="16604"/>
                    <a:pt x="16604" y="0"/>
                    <a:pt x="37086" y="0"/>
                  </a:cubicBezTo>
                  <a:close/>
                </a:path>
              </a:pathLst>
            </a:custGeom>
            <a:solidFill>
              <a:srgbClr val="7B7D7D"/>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8" name="TextBox 8"/>
          <p:cNvSpPr txBox="1"/>
          <p:nvPr/>
        </p:nvSpPr>
        <p:spPr>
          <a:xfrm>
            <a:off x="-796265" y="1192555"/>
            <a:ext cx="9940265" cy="987335"/>
          </a:xfrm>
          <a:prstGeom prst="rect">
            <a:avLst/>
          </a:prstGeom>
        </p:spPr>
        <p:txBody>
          <a:bodyPr lIns="0" tIns="0" rIns="0" bIns="0" rtlCol="0" anchor="t">
            <a:spAutoFit/>
          </a:bodyPr>
          <a:lstStyle/>
          <a:p>
            <a:pPr algn="ctr">
              <a:lnSpc>
                <a:spcPts val="8054"/>
              </a:lnSpc>
              <a:spcBef>
                <a:spcPct val="0"/>
              </a:spcBef>
            </a:pPr>
            <a:r>
              <a:rPr lang="en-US" sz="5753">
                <a:solidFill>
                  <a:srgbClr val="000000"/>
                </a:solidFill>
                <a:latin typeface="Canva Sans Bold"/>
              </a:rPr>
              <a:t>1.Logistic Regression </a:t>
            </a:r>
          </a:p>
        </p:txBody>
      </p:sp>
      <p:sp>
        <p:nvSpPr>
          <p:cNvPr id="9" name="TextBox 9"/>
          <p:cNvSpPr txBox="1"/>
          <p:nvPr/>
        </p:nvSpPr>
        <p:spPr>
          <a:xfrm>
            <a:off x="90558" y="2857782"/>
            <a:ext cx="17027310" cy="2891988"/>
          </a:xfrm>
          <a:prstGeom prst="rect">
            <a:avLst/>
          </a:prstGeom>
        </p:spPr>
        <p:txBody>
          <a:bodyPr lIns="0" tIns="0" rIns="0" bIns="0" rtlCol="0" anchor="t">
            <a:spAutoFit/>
          </a:bodyPr>
          <a:lstStyle/>
          <a:p>
            <a:pPr marL="597442" lvl="1" indent="-298721" algn="ctr">
              <a:lnSpc>
                <a:spcPts val="3874"/>
              </a:lnSpc>
              <a:buFont typeface="Arial"/>
              <a:buChar char="•"/>
            </a:pPr>
            <a:r>
              <a:rPr lang="en-US" sz="2767">
                <a:solidFill>
                  <a:srgbClr val="000000"/>
                </a:solidFill>
                <a:latin typeface="Canva Sans Bold"/>
              </a:rPr>
              <a:t>Logistic Regression is one of the simplest algorithms which estimates the relationship between one dependent binary variable and independent variables, computing the probability of occurrence of an event. The regulation parameter C controls the trade-off between increasing complexity (overfitting) and keeping the model simple (underfitting). For large values of C, the power of regulation is reduced and the model increases its complexity, thus overfitting the data.</a:t>
            </a:r>
          </a:p>
        </p:txBody>
      </p:sp>
      <p:sp>
        <p:nvSpPr>
          <p:cNvPr id="10" name="TextBox 10"/>
          <p:cNvSpPr txBox="1"/>
          <p:nvPr/>
        </p:nvSpPr>
        <p:spPr>
          <a:xfrm>
            <a:off x="5008679" y="6006794"/>
            <a:ext cx="8483477" cy="3946982"/>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latin typeface="Canva Sans Bold"/>
              </a:rPr>
              <a:t>The accuracy on train data is  0.755</a:t>
            </a:r>
          </a:p>
          <a:p>
            <a:pPr algn="ctr">
              <a:lnSpc>
                <a:spcPts val="5319"/>
              </a:lnSpc>
              <a:spcBef>
                <a:spcPct val="0"/>
              </a:spcBef>
            </a:pPr>
            <a:r>
              <a:rPr lang="en-US" sz="3799">
                <a:solidFill>
                  <a:srgbClr val="000000"/>
                </a:solidFill>
                <a:latin typeface="Canva Sans Bold"/>
              </a:rPr>
              <a:t>The accuracy on test data is  0.756</a:t>
            </a:r>
          </a:p>
          <a:p>
            <a:pPr algn="ctr">
              <a:lnSpc>
                <a:spcPts val="5319"/>
              </a:lnSpc>
              <a:spcBef>
                <a:spcPct val="0"/>
              </a:spcBef>
            </a:pPr>
            <a:r>
              <a:rPr lang="en-US" sz="3799">
                <a:solidFill>
                  <a:srgbClr val="000000"/>
                </a:solidFill>
                <a:latin typeface="Canva Sans Bold"/>
              </a:rPr>
              <a:t>The precision on test data is  0.699</a:t>
            </a:r>
          </a:p>
          <a:p>
            <a:pPr algn="ctr">
              <a:lnSpc>
                <a:spcPts val="5319"/>
              </a:lnSpc>
              <a:spcBef>
                <a:spcPct val="0"/>
              </a:spcBef>
            </a:pPr>
            <a:r>
              <a:rPr lang="en-US" sz="3799">
                <a:solidFill>
                  <a:srgbClr val="000000"/>
                </a:solidFill>
                <a:latin typeface="Canva Sans Bold"/>
              </a:rPr>
              <a:t>The recall on test data is  0.788</a:t>
            </a:r>
          </a:p>
          <a:p>
            <a:pPr algn="ctr">
              <a:lnSpc>
                <a:spcPts val="5319"/>
              </a:lnSpc>
              <a:spcBef>
                <a:spcPct val="0"/>
              </a:spcBef>
            </a:pPr>
            <a:r>
              <a:rPr lang="en-US" sz="3799">
                <a:solidFill>
                  <a:srgbClr val="000000"/>
                </a:solidFill>
                <a:latin typeface="Canva Sans Bold"/>
              </a:rPr>
              <a:t>The f1 on test data is  0.741</a:t>
            </a:r>
          </a:p>
          <a:p>
            <a:pPr algn="ctr">
              <a:lnSpc>
                <a:spcPts val="5319"/>
              </a:lnSpc>
              <a:spcBef>
                <a:spcPct val="0"/>
              </a:spcBef>
            </a:pPr>
            <a:r>
              <a:rPr lang="en-US" sz="3799">
                <a:solidFill>
                  <a:srgbClr val="000000"/>
                </a:solidFill>
                <a:latin typeface="Canva Sans Bold"/>
              </a:rPr>
              <a:t>The roc_score on test data is  0.759</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189725" y="-86378"/>
            <a:ext cx="11908550" cy="1037337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558" y="1220156"/>
            <a:ext cx="17665359" cy="1210015"/>
            <a:chOff x="0" y="0"/>
            <a:chExt cx="4652605" cy="318687"/>
          </a:xfrm>
        </p:grpSpPr>
        <p:sp>
          <p:nvSpPr>
            <p:cNvPr id="3" name="Freeform 3"/>
            <p:cNvSpPr/>
            <p:nvPr/>
          </p:nvSpPr>
          <p:spPr>
            <a:xfrm>
              <a:off x="0" y="0"/>
              <a:ext cx="4652605" cy="318687"/>
            </a:xfrm>
            <a:custGeom>
              <a:avLst/>
              <a:gdLst/>
              <a:ahLst/>
              <a:cxnLst/>
              <a:rect l="l" t="t" r="r" b="b"/>
              <a:pathLst>
                <a:path w="4652605" h="318687">
                  <a:moveTo>
                    <a:pt x="22351" y="0"/>
                  </a:moveTo>
                  <a:lnTo>
                    <a:pt x="4630254" y="0"/>
                  </a:lnTo>
                  <a:cubicBezTo>
                    <a:pt x="4636182" y="0"/>
                    <a:pt x="4641867" y="2355"/>
                    <a:pt x="4646058" y="6546"/>
                  </a:cubicBezTo>
                  <a:cubicBezTo>
                    <a:pt x="4650250" y="10738"/>
                    <a:pt x="4652605" y="16423"/>
                    <a:pt x="4652605" y="22351"/>
                  </a:cubicBezTo>
                  <a:lnTo>
                    <a:pt x="4652605" y="296336"/>
                  </a:lnTo>
                  <a:cubicBezTo>
                    <a:pt x="4652605" y="308680"/>
                    <a:pt x="4642598" y="318687"/>
                    <a:pt x="4630254" y="318687"/>
                  </a:cubicBezTo>
                  <a:lnTo>
                    <a:pt x="22351" y="318687"/>
                  </a:lnTo>
                  <a:cubicBezTo>
                    <a:pt x="10007" y="318687"/>
                    <a:pt x="0" y="308680"/>
                    <a:pt x="0" y="296336"/>
                  </a:cubicBezTo>
                  <a:lnTo>
                    <a:pt x="0" y="22351"/>
                  </a:lnTo>
                  <a:cubicBezTo>
                    <a:pt x="0" y="10007"/>
                    <a:pt x="10007" y="0"/>
                    <a:pt x="22351" y="0"/>
                  </a:cubicBezTo>
                  <a:close/>
                </a:path>
              </a:pathLst>
            </a:custGeom>
            <a:solidFill>
              <a:srgbClr val="EB8633"/>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grpSp>
        <p:nvGrpSpPr>
          <p:cNvPr id="5" name="Group 5"/>
          <p:cNvGrpSpPr/>
          <p:nvPr/>
        </p:nvGrpSpPr>
        <p:grpSpPr>
          <a:xfrm>
            <a:off x="3927197" y="5749770"/>
            <a:ext cx="10646441" cy="4537230"/>
            <a:chOff x="0" y="0"/>
            <a:chExt cx="2804001" cy="1194991"/>
          </a:xfrm>
        </p:grpSpPr>
        <p:sp>
          <p:nvSpPr>
            <p:cNvPr id="6" name="Freeform 6"/>
            <p:cNvSpPr/>
            <p:nvPr/>
          </p:nvSpPr>
          <p:spPr>
            <a:xfrm>
              <a:off x="0" y="0"/>
              <a:ext cx="2804001" cy="1194991"/>
            </a:xfrm>
            <a:custGeom>
              <a:avLst/>
              <a:gdLst/>
              <a:ahLst/>
              <a:cxnLst/>
              <a:rect l="l" t="t" r="r" b="b"/>
              <a:pathLst>
                <a:path w="2804001" h="1194991">
                  <a:moveTo>
                    <a:pt x="37086" y="0"/>
                  </a:moveTo>
                  <a:lnTo>
                    <a:pt x="2766915" y="0"/>
                  </a:lnTo>
                  <a:cubicBezTo>
                    <a:pt x="2776750" y="0"/>
                    <a:pt x="2786184" y="3907"/>
                    <a:pt x="2793139" y="10862"/>
                  </a:cubicBezTo>
                  <a:cubicBezTo>
                    <a:pt x="2800094" y="17817"/>
                    <a:pt x="2804001" y="27250"/>
                    <a:pt x="2804001" y="37086"/>
                  </a:cubicBezTo>
                  <a:lnTo>
                    <a:pt x="2804001" y="1157904"/>
                  </a:lnTo>
                  <a:cubicBezTo>
                    <a:pt x="2804001" y="1178387"/>
                    <a:pt x="2787397" y="1194991"/>
                    <a:pt x="2766915" y="1194991"/>
                  </a:cubicBezTo>
                  <a:lnTo>
                    <a:pt x="37086" y="1194991"/>
                  </a:lnTo>
                  <a:cubicBezTo>
                    <a:pt x="16604" y="1194991"/>
                    <a:pt x="0" y="1178387"/>
                    <a:pt x="0" y="1157904"/>
                  </a:cubicBezTo>
                  <a:lnTo>
                    <a:pt x="0" y="37086"/>
                  </a:lnTo>
                  <a:cubicBezTo>
                    <a:pt x="0" y="16604"/>
                    <a:pt x="16604" y="0"/>
                    <a:pt x="37086" y="0"/>
                  </a:cubicBezTo>
                  <a:close/>
                </a:path>
              </a:pathLst>
            </a:custGeom>
            <a:solidFill>
              <a:srgbClr val="7B7D7D"/>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8" name="TextBox 8"/>
          <p:cNvSpPr txBox="1"/>
          <p:nvPr/>
        </p:nvSpPr>
        <p:spPr>
          <a:xfrm>
            <a:off x="-583429" y="1274346"/>
            <a:ext cx="13274694" cy="987335"/>
          </a:xfrm>
          <a:prstGeom prst="rect">
            <a:avLst/>
          </a:prstGeom>
        </p:spPr>
        <p:txBody>
          <a:bodyPr lIns="0" tIns="0" rIns="0" bIns="0" rtlCol="0" anchor="t">
            <a:spAutoFit/>
          </a:bodyPr>
          <a:lstStyle/>
          <a:p>
            <a:pPr algn="ctr">
              <a:lnSpc>
                <a:spcPts val="8054"/>
              </a:lnSpc>
              <a:spcBef>
                <a:spcPct val="0"/>
              </a:spcBef>
            </a:pPr>
            <a:r>
              <a:rPr lang="en-US" sz="5753">
                <a:solidFill>
                  <a:srgbClr val="000000"/>
                </a:solidFill>
                <a:latin typeface="Canva Sans Bold"/>
              </a:rPr>
              <a:t>2.Decision Tree Classification</a:t>
            </a:r>
          </a:p>
        </p:txBody>
      </p:sp>
      <p:sp>
        <p:nvSpPr>
          <p:cNvPr id="9" name="TextBox 9"/>
          <p:cNvSpPr txBox="1"/>
          <p:nvPr/>
        </p:nvSpPr>
        <p:spPr>
          <a:xfrm>
            <a:off x="90558" y="2857782"/>
            <a:ext cx="17027310" cy="1920438"/>
          </a:xfrm>
          <a:prstGeom prst="rect">
            <a:avLst/>
          </a:prstGeom>
        </p:spPr>
        <p:txBody>
          <a:bodyPr lIns="0" tIns="0" rIns="0" bIns="0" rtlCol="0" anchor="t">
            <a:spAutoFit/>
          </a:bodyPr>
          <a:lstStyle/>
          <a:p>
            <a:pPr marL="597442" lvl="1" indent="-298721" algn="ctr">
              <a:lnSpc>
                <a:spcPts val="3874"/>
              </a:lnSpc>
              <a:buFont typeface="Arial"/>
              <a:buChar char="•"/>
            </a:pPr>
            <a:r>
              <a:rPr lang="en-US" sz="2767">
                <a:solidFill>
                  <a:srgbClr val="000000"/>
                </a:solidFill>
                <a:latin typeface="Canva Sans Bold"/>
              </a:rPr>
              <a:t>The decision tree starts with a single node, known as the root node, which represents the entire dataset. The root node is divided into subsequent nodes, known as internal nodes, based on the values of a selected feature. These internal nodes lead to further nodes or leaf nodes, which represent the final outcomes or predictions.</a:t>
            </a:r>
          </a:p>
        </p:txBody>
      </p:sp>
      <p:sp>
        <p:nvSpPr>
          <p:cNvPr id="10" name="TextBox 10"/>
          <p:cNvSpPr txBox="1"/>
          <p:nvPr/>
        </p:nvSpPr>
        <p:spPr>
          <a:xfrm>
            <a:off x="5008679" y="6006794"/>
            <a:ext cx="8483477" cy="3946982"/>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latin typeface="Canva Sans Bold"/>
              </a:rPr>
              <a:t>The accuracy on train data is 0.999 The accuracy on test data is 0.747 The precision on test data is 0.763 The recall on test data is 0.739 The f1 on test data is 0.751 The roc_score on test data is 0.747</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39305" y="0"/>
            <a:ext cx="11809389" cy="10287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558" y="1220156"/>
            <a:ext cx="17665359" cy="1210015"/>
            <a:chOff x="0" y="0"/>
            <a:chExt cx="4652605" cy="318687"/>
          </a:xfrm>
        </p:grpSpPr>
        <p:sp>
          <p:nvSpPr>
            <p:cNvPr id="3" name="Freeform 3"/>
            <p:cNvSpPr/>
            <p:nvPr/>
          </p:nvSpPr>
          <p:spPr>
            <a:xfrm>
              <a:off x="0" y="0"/>
              <a:ext cx="4652605" cy="318687"/>
            </a:xfrm>
            <a:custGeom>
              <a:avLst/>
              <a:gdLst/>
              <a:ahLst/>
              <a:cxnLst/>
              <a:rect l="l" t="t" r="r" b="b"/>
              <a:pathLst>
                <a:path w="4652605" h="318687">
                  <a:moveTo>
                    <a:pt x="22351" y="0"/>
                  </a:moveTo>
                  <a:lnTo>
                    <a:pt x="4630254" y="0"/>
                  </a:lnTo>
                  <a:cubicBezTo>
                    <a:pt x="4636182" y="0"/>
                    <a:pt x="4641867" y="2355"/>
                    <a:pt x="4646058" y="6546"/>
                  </a:cubicBezTo>
                  <a:cubicBezTo>
                    <a:pt x="4650250" y="10738"/>
                    <a:pt x="4652605" y="16423"/>
                    <a:pt x="4652605" y="22351"/>
                  </a:cubicBezTo>
                  <a:lnTo>
                    <a:pt x="4652605" y="296336"/>
                  </a:lnTo>
                  <a:cubicBezTo>
                    <a:pt x="4652605" y="308680"/>
                    <a:pt x="4642598" y="318687"/>
                    <a:pt x="4630254" y="318687"/>
                  </a:cubicBezTo>
                  <a:lnTo>
                    <a:pt x="22351" y="318687"/>
                  </a:lnTo>
                  <a:cubicBezTo>
                    <a:pt x="10007" y="318687"/>
                    <a:pt x="0" y="308680"/>
                    <a:pt x="0" y="296336"/>
                  </a:cubicBezTo>
                  <a:lnTo>
                    <a:pt x="0" y="22351"/>
                  </a:lnTo>
                  <a:cubicBezTo>
                    <a:pt x="0" y="10007"/>
                    <a:pt x="10007" y="0"/>
                    <a:pt x="22351" y="0"/>
                  </a:cubicBezTo>
                  <a:close/>
                </a:path>
              </a:pathLst>
            </a:custGeom>
            <a:solidFill>
              <a:srgbClr val="EB8633"/>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grpSp>
        <p:nvGrpSpPr>
          <p:cNvPr id="5" name="Group 5"/>
          <p:cNvGrpSpPr/>
          <p:nvPr/>
        </p:nvGrpSpPr>
        <p:grpSpPr>
          <a:xfrm>
            <a:off x="3927197" y="5749770"/>
            <a:ext cx="10646441" cy="4537230"/>
            <a:chOff x="0" y="0"/>
            <a:chExt cx="2804001" cy="1194991"/>
          </a:xfrm>
        </p:grpSpPr>
        <p:sp>
          <p:nvSpPr>
            <p:cNvPr id="6" name="Freeform 6"/>
            <p:cNvSpPr/>
            <p:nvPr/>
          </p:nvSpPr>
          <p:spPr>
            <a:xfrm>
              <a:off x="0" y="0"/>
              <a:ext cx="2804001" cy="1194991"/>
            </a:xfrm>
            <a:custGeom>
              <a:avLst/>
              <a:gdLst/>
              <a:ahLst/>
              <a:cxnLst/>
              <a:rect l="l" t="t" r="r" b="b"/>
              <a:pathLst>
                <a:path w="2804001" h="1194991">
                  <a:moveTo>
                    <a:pt x="37086" y="0"/>
                  </a:moveTo>
                  <a:lnTo>
                    <a:pt x="2766915" y="0"/>
                  </a:lnTo>
                  <a:cubicBezTo>
                    <a:pt x="2776750" y="0"/>
                    <a:pt x="2786184" y="3907"/>
                    <a:pt x="2793139" y="10862"/>
                  </a:cubicBezTo>
                  <a:cubicBezTo>
                    <a:pt x="2800094" y="17817"/>
                    <a:pt x="2804001" y="27250"/>
                    <a:pt x="2804001" y="37086"/>
                  </a:cubicBezTo>
                  <a:lnTo>
                    <a:pt x="2804001" y="1157904"/>
                  </a:lnTo>
                  <a:cubicBezTo>
                    <a:pt x="2804001" y="1178387"/>
                    <a:pt x="2787397" y="1194991"/>
                    <a:pt x="2766915" y="1194991"/>
                  </a:cubicBezTo>
                  <a:lnTo>
                    <a:pt x="37086" y="1194991"/>
                  </a:lnTo>
                  <a:cubicBezTo>
                    <a:pt x="16604" y="1194991"/>
                    <a:pt x="0" y="1178387"/>
                    <a:pt x="0" y="1157904"/>
                  </a:cubicBezTo>
                  <a:lnTo>
                    <a:pt x="0" y="37086"/>
                  </a:lnTo>
                  <a:cubicBezTo>
                    <a:pt x="0" y="16604"/>
                    <a:pt x="16604" y="0"/>
                    <a:pt x="37086" y="0"/>
                  </a:cubicBezTo>
                  <a:close/>
                </a:path>
              </a:pathLst>
            </a:custGeom>
            <a:solidFill>
              <a:srgbClr val="7B7D7D"/>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8" name="TextBox 8"/>
          <p:cNvSpPr txBox="1"/>
          <p:nvPr/>
        </p:nvSpPr>
        <p:spPr>
          <a:xfrm>
            <a:off x="-796265" y="1192555"/>
            <a:ext cx="9940265" cy="2006510"/>
          </a:xfrm>
          <a:prstGeom prst="rect">
            <a:avLst/>
          </a:prstGeom>
        </p:spPr>
        <p:txBody>
          <a:bodyPr lIns="0" tIns="0" rIns="0" bIns="0" rtlCol="0" anchor="t">
            <a:spAutoFit/>
          </a:bodyPr>
          <a:lstStyle/>
          <a:p>
            <a:pPr algn="ctr">
              <a:lnSpc>
                <a:spcPts val="8054"/>
              </a:lnSpc>
            </a:pPr>
            <a:r>
              <a:rPr lang="en-US" sz="5753">
                <a:solidFill>
                  <a:srgbClr val="000000"/>
                </a:solidFill>
                <a:latin typeface="Canva Sans Bold"/>
              </a:rPr>
              <a:t>     3.Random Forest</a:t>
            </a:r>
          </a:p>
          <a:p>
            <a:pPr algn="ctr">
              <a:lnSpc>
                <a:spcPts val="8054"/>
              </a:lnSpc>
              <a:spcBef>
                <a:spcPct val="0"/>
              </a:spcBef>
            </a:pPr>
            <a:endParaRPr lang="en-US" sz="5753">
              <a:solidFill>
                <a:srgbClr val="000000"/>
              </a:solidFill>
              <a:latin typeface="Canva Sans Bold"/>
            </a:endParaRPr>
          </a:p>
        </p:txBody>
      </p:sp>
      <p:sp>
        <p:nvSpPr>
          <p:cNvPr id="9" name="TextBox 9"/>
          <p:cNvSpPr txBox="1"/>
          <p:nvPr/>
        </p:nvSpPr>
        <p:spPr>
          <a:xfrm>
            <a:off x="90558" y="2737287"/>
            <a:ext cx="17027310" cy="2406213"/>
          </a:xfrm>
          <a:prstGeom prst="rect">
            <a:avLst/>
          </a:prstGeom>
        </p:spPr>
        <p:txBody>
          <a:bodyPr lIns="0" tIns="0" rIns="0" bIns="0" rtlCol="0" anchor="t">
            <a:spAutoFit/>
          </a:bodyPr>
          <a:lstStyle/>
          <a:p>
            <a:pPr algn="ctr">
              <a:lnSpc>
                <a:spcPts val="3874"/>
              </a:lnSpc>
            </a:pPr>
            <a:endParaRPr/>
          </a:p>
          <a:p>
            <a:pPr marL="597442" lvl="1" indent="-298721" algn="ctr">
              <a:lnSpc>
                <a:spcPts val="3874"/>
              </a:lnSpc>
              <a:buFont typeface="Arial"/>
              <a:buChar char="•"/>
            </a:pPr>
            <a:r>
              <a:rPr lang="en-US" sz="2767">
                <a:solidFill>
                  <a:srgbClr val="000000"/>
                </a:solidFill>
                <a:latin typeface="Canva Sans Bold"/>
              </a:rPr>
              <a:t>A random forest classifier. A random forest is a meta estimator that fits a number of decision tree classifiers on various sub-samples of the dataset and uses averaging to improve the predictive accuracy and control over-fitting</a:t>
            </a:r>
          </a:p>
          <a:p>
            <a:pPr algn="ctr">
              <a:lnSpc>
                <a:spcPts val="3874"/>
              </a:lnSpc>
            </a:pPr>
            <a:endParaRPr lang="en-US" sz="2767">
              <a:solidFill>
                <a:srgbClr val="000000"/>
              </a:solidFill>
              <a:latin typeface="Canva Sans Bold"/>
            </a:endParaRPr>
          </a:p>
        </p:txBody>
      </p:sp>
      <p:sp>
        <p:nvSpPr>
          <p:cNvPr id="10" name="TextBox 10"/>
          <p:cNvSpPr txBox="1"/>
          <p:nvPr/>
        </p:nvSpPr>
        <p:spPr>
          <a:xfrm>
            <a:off x="4681499" y="6006794"/>
            <a:ext cx="8483477" cy="3946982"/>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latin typeface="Canva Sans Bold"/>
              </a:rPr>
              <a:t>The accuracy on train data is 0.999 The accuracy on test data is 0.836 The precision on test data is 0.805 The recall on test data is 0.859 The f1 on test data is 0.831 The roc_score on test data is 0.838</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39305" y="0"/>
            <a:ext cx="11809389" cy="10287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558" y="1220156"/>
            <a:ext cx="17665359" cy="1210015"/>
            <a:chOff x="0" y="0"/>
            <a:chExt cx="4652605" cy="318687"/>
          </a:xfrm>
        </p:grpSpPr>
        <p:sp>
          <p:nvSpPr>
            <p:cNvPr id="3" name="Freeform 3"/>
            <p:cNvSpPr/>
            <p:nvPr/>
          </p:nvSpPr>
          <p:spPr>
            <a:xfrm>
              <a:off x="0" y="0"/>
              <a:ext cx="4652605" cy="318687"/>
            </a:xfrm>
            <a:custGeom>
              <a:avLst/>
              <a:gdLst/>
              <a:ahLst/>
              <a:cxnLst/>
              <a:rect l="l" t="t" r="r" b="b"/>
              <a:pathLst>
                <a:path w="4652605" h="318687">
                  <a:moveTo>
                    <a:pt x="22351" y="0"/>
                  </a:moveTo>
                  <a:lnTo>
                    <a:pt x="4630254" y="0"/>
                  </a:lnTo>
                  <a:cubicBezTo>
                    <a:pt x="4636182" y="0"/>
                    <a:pt x="4641867" y="2355"/>
                    <a:pt x="4646058" y="6546"/>
                  </a:cubicBezTo>
                  <a:cubicBezTo>
                    <a:pt x="4650250" y="10738"/>
                    <a:pt x="4652605" y="16423"/>
                    <a:pt x="4652605" y="22351"/>
                  </a:cubicBezTo>
                  <a:lnTo>
                    <a:pt x="4652605" y="296336"/>
                  </a:lnTo>
                  <a:cubicBezTo>
                    <a:pt x="4652605" y="308680"/>
                    <a:pt x="4642598" y="318687"/>
                    <a:pt x="4630254" y="318687"/>
                  </a:cubicBezTo>
                  <a:lnTo>
                    <a:pt x="22351" y="318687"/>
                  </a:lnTo>
                  <a:cubicBezTo>
                    <a:pt x="10007" y="318687"/>
                    <a:pt x="0" y="308680"/>
                    <a:pt x="0" y="296336"/>
                  </a:cubicBezTo>
                  <a:lnTo>
                    <a:pt x="0" y="22351"/>
                  </a:lnTo>
                  <a:cubicBezTo>
                    <a:pt x="0" y="10007"/>
                    <a:pt x="10007" y="0"/>
                    <a:pt x="22351" y="0"/>
                  </a:cubicBezTo>
                  <a:close/>
                </a:path>
              </a:pathLst>
            </a:custGeom>
            <a:solidFill>
              <a:srgbClr val="EB8633"/>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grpSp>
        <p:nvGrpSpPr>
          <p:cNvPr id="5" name="Group 5"/>
          <p:cNvGrpSpPr/>
          <p:nvPr/>
        </p:nvGrpSpPr>
        <p:grpSpPr>
          <a:xfrm>
            <a:off x="3927197" y="5749770"/>
            <a:ext cx="10646441" cy="4537230"/>
            <a:chOff x="0" y="0"/>
            <a:chExt cx="2804001" cy="1194991"/>
          </a:xfrm>
        </p:grpSpPr>
        <p:sp>
          <p:nvSpPr>
            <p:cNvPr id="6" name="Freeform 6"/>
            <p:cNvSpPr/>
            <p:nvPr/>
          </p:nvSpPr>
          <p:spPr>
            <a:xfrm>
              <a:off x="0" y="0"/>
              <a:ext cx="2804001" cy="1194991"/>
            </a:xfrm>
            <a:custGeom>
              <a:avLst/>
              <a:gdLst/>
              <a:ahLst/>
              <a:cxnLst/>
              <a:rect l="l" t="t" r="r" b="b"/>
              <a:pathLst>
                <a:path w="2804001" h="1194991">
                  <a:moveTo>
                    <a:pt x="37086" y="0"/>
                  </a:moveTo>
                  <a:lnTo>
                    <a:pt x="2766915" y="0"/>
                  </a:lnTo>
                  <a:cubicBezTo>
                    <a:pt x="2776750" y="0"/>
                    <a:pt x="2786184" y="3907"/>
                    <a:pt x="2793139" y="10862"/>
                  </a:cubicBezTo>
                  <a:cubicBezTo>
                    <a:pt x="2800094" y="17817"/>
                    <a:pt x="2804001" y="27250"/>
                    <a:pt x="2804001" y="37086"/>
                  </a:cubicBezTo>
                  <a:lnTo>
                    <a:pt x="2804001" y="1157904"/>
                  </a:lnTo>
                  <a:cubicBezTo>
                    <a:pt x="2804001" y="1178387"/>
                    <a:pt x="2787397" y="1194991"/>
                    <a:pt x="2766915" y="1194991"/>
                  </a:cubicBezTo>
                  <a:lnTo>
                    <a:pt x="37086" y="1194991"/>
                  </a:lnTo>
                  <a:cubicBezTo>
                    <a:pt x="16604" y="1194991"/>
                    <a:pt x="0" y="1178387"/>
                    <a:pt x="0" y="1157904"/>
                  </a:cubicBezTo>
                  <a:lnTo>
                    <a:pt x="0" y="37086"/>
                  </a:lnTo>
                  <a:cubicBezTo>
                    <a:pt x="0" y="16604"/>
                    <a:pt x="16604" y="0"/>
                    <a:pt x="37086" y="0"/>
                  </a:cubicBezTo>
                  <a:close/>
                </a:path>
              </a:pathLst>
            </a:custGeom>
            <a:solidFill>
              <a:srgbClr val="7B7D7D"/>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8" name="TextBox 8"/>
          <p:cNvSpPr txBox="1"/>
          <p:nvPr/>
        </p:nvSpPr>
        <p:spPr>
          <a:xfrm>
            <a:off x="-796265" y="1192555"/>
            <a:ext cx="12636186" cy="3025685"/>
          </a:xfrm>
          <a:prstGeom prst="rect">
            <a:avLst/>
          </a:prstGeom>
        </p:spPr>
        <p:txBody>
          <a:bodyPr lIns="0" tIns="0" rIns="0" bIns="0" rtlCol="0" anchor="t">
            <a:spAutoFit/>
          </a:bodyPr>
          <a:lstStyle/>
          <a:p>
            <a:pPr algn="ctr">
              <a:lnSpc>
                <a:spcPts val="8054"/>
              </a:lnSpc>
            </a:pPr>
            <a:r>
              <a:rPr lang="en-US" sz="5753">
                <a:solidFill>
                  <a:srgbClr val="000000"/>
                </a:solidFill>
                <a:latin typeface="Canva Sans Bold"/>
              </a:rPr>
              <a:t>     4.Support Vector Machine</a:t>
            </a:r>
          </a:p>
          <a:p>
            <a:pPr algn="ctr">
              <a:lnSpc>
                <a:spcPts val="8054"/>
              </a:lnSpc>
            </a:pPr>
            <a:endParaRPr lang="en-US" sz="5753">
              <a:solidFill>
                <a:srgbClr val="000000"/>
              </a:solidFill>
              <a:latin typeface="Canva Sans Bold"/>
            </a:endParaRPr>
          </a:p>
          <a:p>
            <a:pPr algn="ctr">
              <a:lnSpc>
                <a:spcPts val="8054"/>
              </a:lnSpc>
              <a:spcBef>
                <a:spcPct val="0"/>
              </a:spcBef>
            </a:pPr>
            <a:endParaRPr lang="en-US" sz="5753">
              <a:solidFill>
                <a:srgbClr val="000000"/>
              </a:solidFill>
              <a:latin typeface="Canva Sans Bold"/>
            </a:endParaRPr>
          </a:p>
        </p:txBody>
      </p:sp>
      <p:sp>
        <p:nvSpPr>
          <p:cNvPr id="9" name="TextBox 9"/>
          <p:cNvSpPr txBox="1"/>
          <p:nvPr/>
        </p:nvSpPr>
        <p:spPr>
          <a:xfrm>
            <a:off x="231990" y="2543889"/>
            <a:ext cx="17027310" cy="3377763"/>
          </a:xfrm>
          <a:prstGeom prst="rect">
            <a:avLst/>
          </a:prstGeom>
        </p:spPr>
        <p:txBody>
          <a:bodyPr lIns="0" tIns="0" rIns="0" bIns="0" rtlCol="0" anchor="t">
            <a:spAutoFit/>
          </a:bodyPr>
          <a:lstStyle/>
          <a:p>
            <a:pPr algn="ctr">
              <a:lnSpc>
                <a:spcPts val="3874"/>
              </a:lnSpc>
            </a:pPr>
            <a:endParaRPr/>
          </a:p>
          <a:p>
            <a:pPr marL="597442" lvl="1" indent="-298721" algn="ctr">
              <a:lnSpc>
                <a:spcPts val="3874"/>
              </a:lnSpc>
              <a:buFont typeface="Arial"/>
              <a:buChar char="•"/>
            </a:pPr>
            <a:r>
              <a:rPr lang="en-US" sz="2767">
                <a:solidFill>
                  <a:srgbClr val="000000"/>
                </a:solidFill>
                <a:latin typeface="Canva Sans"/>
              </a:rPr>
              <a:t>The basic concept behind SVM is to find an optimal hyperplane that separates the data points into different classes while maximizing the margin between the classes. In the case of linearly separable data, the hyperplane is a line in two dimensions or a plane in higher dimensions. The SVM algorithm aims to find the hyperplane that maximizes the distance between the nearest data points from each class, known as support vectors.</a:t>
            </a:r>
          </a:p>
          <a:p>
            <a:pPr algn="ctr">
              <a:lnSpc>
                <a:spcPts val="3874"/>
              </a:lnSpc>
            </a:pPr>
            <a:endParaRPr lang="en-US" sz="2767">
              <a:solidFill>
                <a:srgbClr val="000000"/>
              </a:solidFill>
              <a:latin typeface="Canva Sans"/>
            </a:endParaRPr>
          </a:p>
        </p:txBody>
      </p:sp>
      <p:sp>
        <p:nvSpPr>
          <p:cNvPr id="10" name="TextBox 10"/>
          <p:cNvSpPr txBox="1"/>
          <p:nvPr/>
        </p:nvSpPr>
        <p:spPr>
          <a:xfrm>
            <a:off x="4681499" y="6006794"/>
            <a:ext cx="8483477" cy="3946982"/>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latin typeface="Canva Sans Bold"/>
              </a:rPr>
              <a:t>The accuracy on train data is 0.79 The accuracy on test data is 0.777 The precision on test data is 0.717 The recall on test data is 0.815 The f1 on test data is 0.763 The roc_score on test data is 0.781</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39305" y="0"/>
            <a:ext cx="11809389" cy="10287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9" y="-100294"/>
            <a:ext cx="16979012" cy="1708154"/>
          </a:xfrm>
          <a:prstGeom prst="rect">
            <a:avLst/>
          </a:prstGeom>
        </p:spPr>
        <p:txBody>
          <a:bodyPr lIns="0" tIns="0" rIns="0" bIns="0" rtlCol="0" anchor="t">
            <a:spAutoFit/>
          </a:bodyPr>
          <a:lstStyle/>
          <a:p>
            <a:pPr algn="ctr">
              <a:lnSpc>
                <a:spcPts val="13999"/>
              </a:lnSpc>
            </a:pPr>
            <a:r>
              <a:rPr lang="en-US" sz="9999">
                <a:solidFill>
                  <a:srgbClr val="EB8633"/>
                </a:solidFill>
                <a:latin typeface="Canva Sans Bold"/>
              </a:rPr>
              <a:t>GOAL</a:t>
            </a:r>
          </a:p>
        </p:txBody>
      </p:sp>
      <p:sp>
        <p:nvSpPr>
          <p:cNvPr id="3" name="AutoShape 3"/>
          <p:cNvSpPr/>
          <p:nvPr/>
        </p:nvSpPr>
        <p:spPr>
          <a:xfrm flipV="1">
            <a:off x="0" y="1674536"/>
            <a:ext cx="18288000" cy="19050"/>
          </a:xfrm>
          <a:prstGeom prst="line">
            <a:avLst/>
          </a:prstGeom>
          <a:ln w="133350" cap="flat">
            <a:solidFill>
              <a:srgbClr val="000000"/>
            </a:solidFill>
            <a:prstDash val="solid"/>
            <a:headEnd type="none" w="sm" len="sm"/>
            <a:tailEnd type="none" w="sm" len="sm"/>
          </a:ln>
        </p:spPr>
      </p:sp>
      <p:sp>
        <p:nvSpPr>
          <p:cNvPr id="4" name="TextBox 4"/>
          <p:cNvSpPr txBox="1"/>
          <p:nvPr/>
        </p:nvSpPr>
        <p:spPr>
          <a:xfrm>
            <a:off x="200460" y="1804556"/>
            <a:ext cx="16577953" cy="8482444"/>
          </a:xfrm>
          <a:prstGeom prst="rect">
            <a:avLst/>
          </a:prstGeom>
        </p:spPr>
        <p:txBody>
          <a:bodyPr lIns="0" tIns="0" rIns="0" bIns="0" rtlCol="0" anchor="t">
            <a:spAutoFit/>
          </a:bodyPr>
          <a:lstStyle/>
          <a:p>
            <a:pPr algn="ctr">
              <a:lnSpc>
                <a:spcPts val="3983"/>
              </a:lnSpc>
            </a:pPr>
            <a:endParaRPr/>
          </a:p>
          <a:p>
            <a:pPr marL="690730" lvl="1" indent="-345365" algn="ctr">
              <a:lnSpc>
                <a:spcPts val="4479"/>
              </a:lnSpc>
              <a:buFont typeface="Arial"/>
              <a:buChar char="•"/>
            </a:pPr>
            <a:r>
              <a:rPr lang="en-US" sz="3199">
                <a:solidFill>
                  <a:srgbClr val="000000"/>
                </a:solidFill>
                <a:latin typeface="Canva Sans"/>
              </a:rPr>
              <a:t>The model we built here will use all possible factors to predict data on customers to find who are defaulters and non-defaulters next month.</a:t>
            </a:r>
          </a:p>
          <a:p>
            <a:pPr algn="ctr">
              <a:lnSpc>
                <a:spcPts val="4479"/>
              </a:lnSpc>
            </a:pPr>
            <a:endParaRPr lang="en-US" sz="3199">
              <a:solidFill>
                <a:srgbClr val="000000"/>
              </a:solidFill>
              <a:latin typeface="Canva Sans"/>
            </a:endParaRPr>
          </a:p>
          <a:p>
            <a:pPr marL="690730" lvl="1" indent="-345365" algn="ctr">
              <a:lnSpc>
                <a:spcPts val="4479"/>
              </a:lnSpc>
              <a:buFont typeface="Arial"/>
              <a:buChar char="•"/>
            </a:pPr>
            <a:r>
              <a:rPr lang="en-US" sz="3199">
                <a:solidFill>
                  <a:srgbClr val="EB8633"/>
                </a:solidFill>
                <a:latin typeface="Canva Sans Bold"/>
              </a:rPr>
              <a:t> </a:t>
            </a:r>
            <a:r>
              <a:rPr lang="en-US" sz="3199">
                <a:solidFill>
                  <a:srgbClr val="000000"/>
                </a:solidFill>
                <a:latin typeface="Canva Sans"/>
              </a:rPr>
              <a:t>The goal is to find the whether the clients are able to pay their next month credit amount.</a:t>
            </a:r>
          </a:p>
          <a:p>
            <a:pPr algn="ctr">
              <a:lnSpc>
                <a:spcPts val="4479"/>
              </a:lnSpc>
            </a:pPr>
            <a:endParaRPr lang="en-US" sz="3199">
              <a:solidFill>
                <a:srgbClr val="000000"/>
              </a:solidFill>
              <a:latin typeface="Canva Sans"/>
            </a:endParaRPr>
          </a:p>
          <a:p>
            <a:pPr marL="690730" lvl="1" indent="-345365" algn="ctr">
              <a:lnSpc>
                <a:spcPts val="4479"/>
              </a:lnSpc>
              <a:buFont typeface="Arial"/>
              <a:buChar char="•"/>
            </a:pPr>
            <a:r>
              <a:rPr lang="en-US" sz="3199">
                <a:solidFill>
                  <a:srgbClr val="000000"/>
                </a:solidFill>
                <a:latin typeface="Canva Sans"/>
              </a:rPr>
              <a:t>Identify some potential customers for the bank who can settle their credit balance.</a:t>
            </a:r>
          </a:p>
          <a:p>
            <a:pPr algn="ctr">
              <a:lnSpc>
                <a:spcPts val="4479"/>
              </a:lnSpc>
            </a:pPr>
            <a:endParaRPr lang="en-US" sz="3199">
              <a:solidFill>
                <a:srgbClr val="000000"/>
              </a:solidFill>
              <a:latin typeface="Canva Sans"/>
            </a:endParaRPr>
          </a:p>
          <a:p>
            <a:pPr marL="690730" lvl="1" indent="-345365" algn="ctr">
              <a:lnSpc>
                <a:spcPts val="4479"/>
              </a:lnSpc>
              <a:buFont typeface="Arial"/>
              <a:buChar char="•"/>
            </a:pPr>
            <a:r>
              <a:rPr lang="en-US" sz="3199">
                <a:solidFill>
                  <a:srgbClr val="000000"/>
                </a:solidFill>
                <a:latin typeface="Canva Sans"/>
              </a:rPr>
              <a:t>To determine if their customers could make the credit card payments on-time. </a:t>
            </a:r>
          </a:p>
          <a:p>
            <a:pPr algn="ctr">
              <a:lnSpc>
                <a:spcPts val="4479"/>
              </a:lnSpc>
            </a:pPr>
            <a:endParaRPr lang="en-US" sz="3199">
              <a:solidFill>
                <a:srgbClr val="000000"/>
              </a:solidFill>
              <a:latin typeface="Canva Sans"/>
            </a:endParaRPr>
          </a:p>
          <a:p>
            <a:pPr marL="690730" lvl="1" indent="-345365" algn="ctr">
              <a:lnSpc>
                <a:spcPts val="4479"/>
              </a:lnSpc>
              <a:buFont typeface="Arial"/>
              <a:buChar char="•"/>
            </a:pPr>
            <a:r>
              <a:rPr lang="en-US" sz="3199">
                <a:solidFill>
                  <a:srgbClr val="000000"/>
                </a:solidFill>
                <a:latin typeface="Canva Sans Bold"/>
              </a:rPr>
              <a:t>Default</a:t>
            </a:r>
            <a:r>
              <a:rPr lang="en-US" sz="3199">
                <a:solidFill>
                  <a:srgbClr val="000000"/>
                </a:solidFill>
                <a:latin typeface="Canva Sans"/>
              </a:rPr>
              <a:t> is the failure to </a:t>
            </a:r>
            <a:r>
              <a:rPr lang="en-US" sz="3199">
                <a:solidFill>
                  <a:srgbClr val="000000"/>
                </a:solidFill>
                <a:latin typeface="Canva Sans Bold"/>
              </a:rPr>
              <a:t>pay</a:t>
            </a:r>
            <a:r>
              <a:rPr lang="en-US" sz="3199">
                <a:solidFill>
                  <a:srgbClr val="000000"/>
                </a:solidFill>
                <a:latin typeface="Canva Sans"/>
              </a:rPr>
              <a:t> interest or principal on a loan or credit card payment.</a:t>
            </a:r>
          </a:p>
          <a:p>
            <a:pPr algn="ctr">
              <a:lnSpc>
                <a:spcPts val="7113"/>
              </a:lnSpc>
            </a:pPr>
            <a:endParaRPr lang="en-US" sz="3199">
              <a:solidFill>
                <a:srgbClr val="000000"/>
              </a:solidFill>
              <a:latin typeface="Canva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558" y="1220156"/>
            <a:ext cx="17665359" cy="1210015"/>
            <a:chOff x="0" y="0"/>
            <a:chExt cx="4652605" cy="318687"/>
          </a:xfrm>
        </p:grpSpPr>
        <p:sp>
          <p:nvSpPr>
            <p:cNvPr id="3" name="Freeform 3"/>
            <p:cNvSpPr/>
            <p:nvPr/>
          </p:nvSpPr>
          <p:spPr>
            <a:xfrm>
              <a:off x="0" y="0"/>
              <a:ext cx="4652605" cy="318687"/>
            </a:xfrm>
            <a:custGeom>
              <a:avLst/>
              <a:gdLst/>
              <a:ahLst/>
              <a:cxnLst/>
              <a:rect l="l" t="t" r="r" b="b"/>
              <a:pathLst>
                <a:path w="4652605" h="318687">
                  <a:moveTo>
                    <a:pt x="22351" y="0"/>
                  </a:moveTo>
                  <a:lnTo>
                    <a:pt x="4630254" y="0"/>
                  </a:lnTo>
                  <a:cubicBezTo>
                    <a:pt x="4636182" y="0"/>
                    <a:pt x="4641867" y="2355"/>
                    <a:pt x="4646058" y="6546"/>
                  </a:cubicBezTo>
                  <a:cubicBezTo>
                    <a:pt x="4650250" y="10738"/>
                    <a:pt x="4652605" y="16423"/>
                    <a:pt x="4652605" y="22351"/>
                  </a:cubicBezTo>
                  <a:lnTo>
                    <a:pt x="4652605" y="296336"/>
                  </a:lnTo>
                  <a:cubicBezTo>
                    <a:pt x="4652605" y="308680"/>
                    <a:pt x="4642598" y="318687"/>
                    <a:pt x="4630254" y="318687"/>
                  </a:cubicBezTo>
                  <a:lnTo>
                    <a:pt x="22351" y="318687"/>
                  </a:lnTo>
                  <a:cubicBezTo>
                    <a:pt x="10007" y="318687"/>
                    <a:pt x="0" y="308680"/>
                    <a:pt x="0" y="296336"/>
                  </a:cubicBezTo>
                  <a:lnTo>
                    <a:pt x="0" y="22351"/>
                  </a:lnTo>
                  <a:cubicBezTo>
                    <a:pt x="0" y="10007"/>
                    <a:pt x="10007" y="0"/>
                    <a:pt x="22351" y="0"/>
                  </a:cubicBezTo>
                  <a:close/>
                </a:path>
              </a:pathLst>
            </a:custGeom>
            <a:solidFill>
              <a:srgbClr val="EB8633"/>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grpSp>
        <p:nvGrpSpPr>
          <p:cNvPr id="5" name="Group 5"/>
          <p:cNvGrpSpPr/>
          <p:nvPr/>
        </p:nvGrpSpPr>
        <p:grpSpPr>
          <a:xfrm>
            <a:off x="3927197" y="5749770"/>
            <a:ext cx="10646441" cy="4537230"/>
            <a:chOff x="0" y="0"/>
            <a:chExt cx="2804001" cy="1194991"/>
          </a:xfrm>
        </p:grpSpPr>
        <p:sp>
          <p:nvSpPr>
            <p:cNvPr id="6" name="Freeform 6"/>
            <p:cNvSpPr/>
            <p:nvPr/>
          </p:nvSpPr>
          <p:spPr>
            <a:xfrm>
              <a:off x="0" y="0"/>
              <a:ext cx="2804001" cy="1194991"/>
            </a:xfrm>
            <a:custGeom>
              <a:avLst/>
              <a:gdLst/>
              <a:ahLst/>
              <a:cxnLst/>
              <a:rect l="l" t="t" r="r" b="b"/>
              <a:pathLst>
                <a:path w="2804001" h="1194991">
                  <a:moveTo>
                    <a:pt x="37086" y="0"/>
                  </a:moveTo>
                  <a:lnTo>
                    <a:pt x="2766915" y="0"/>
                  </a:lnTo>
                  <a:cubicBezTo>
                    <a:pt x="2776750" y="0"/>
                    <a:pt x="2786184" y="3907"/>
                    <a:pt x="2793139" y="10862"/>
                  </a:cubicBezTo>
                  <a:cubicBezTo>
                    <a:pt x="2800094" y="17817"/>
                    <a:pt x="2804001" y="27250"/>
                    <a:pt x="2804001" y="37086"/>
                  </a:cubicBezTo>
                  <a:lnTo>
                    <a:pt x="2804001" y="1157904"/>
                  </a:lnTo>
                  <a:cubicBezTo>
                    <a:pt x="2804001" y="1178387"/>
                    <a:pt x="2787397" y="1194991"/>
                    <a:pt x="2766915" y="1194991"/>
                  </a:cubicBezTo>
                  <a:lnTo>
                    <a:pt x="37086" y="1194991"/>
                  </a:lnTo>
                  <a:cubicBezTo>
                    <a:pt x="16604" y="1194991"/>
                    <a:pt x="0" y="1178387"/>
                    <a:pt x="0" y="1157904"/>
                  </a:cubicBezTo>
                  <a:lnTo>
                    <a:pt x="0" y="37086"/>
                  </a:lnTo>
                  <a:cubicBezTo>
                    <a:pt x="0" y="16604"/>
                    <a:pt x="16604" y="0"/>
                    <a:pt x="37086" y="0"/>
                  </a:cubicBezTo>
                  <a:close/>
                </a:path>
              </a:pathLst>
            </a:custGeom>
            <a:solidFill>
              <a:srgbClr val="7B7D7D"/>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8" name="TextBox 8"/>
          <p:cNvSpPr txBox="1"/>
          <p:nvPr/>
        </p:nvSpPr>
        <p:spPr>
          <a:xfrm>
            <a:off x="-796265" y="1192555"/>
            <a:ext cx="12636186" cy="4044860"/>
          </a:xfrm>
          <a:prstGeom prst="rect">
            <a:avLst/>
          </a:prstGeom>
        </p:spPr>
        <p:txBody>
          <a:bodyPr lIns="0" tIns="0" rIns="0" bIns="0" rtlCol="0" anchor="t">
            <a:spAutoFit/>
          </a:bodyPr>
          <a:lstStyle/>
          <a:p>
            <a:pPr algn="ctr">
              <a:lnSpc>
                <a:spcPts val="8054"/>
              </a:lnSpc>
            </a:pPr>
            <a:r>
              <a:rPr lang="en-US" sz="5753">
                <a:solidFill>
                  <a:srgbClr val="000000"/>
                </a:solidFill>
                <a:latin typeface="Canva Sans Bold"/>
              </a:rPr>
              <a:t>     5.Gradient Boosting</a:t>
            </a:r>
          </a:p>
          <a:p>
            <a:pPr algn="ctr">
              <a:lnSpc>
                <a:spcPts val="8054"/>
              </a:lnSpc>
            </a:pPr>
            <a:endParaRPr lang="en-US" sz="5753">
              <a:solidFill>
                <a:srgbClr val="000000"/>
              </a:solidFill>
              <a:latin typeface="Canva Sans Bold"/>
            </a:endParaRPr>
          </a:p>
          <a:p>
            <a:pPr algn="ctr">
              <a:lnSpc>
                <a:spcPts val="8054"/>
              </a:lnSpc>
            </a:pPr>
            <a:endParaRPr lang="en-US" sz="5753">
              <a:solidFill>
                <a:srgbClr val="000000"/>
              </a:solidFill>
              <a:latin typeface="Canva Sans Bold"/>
            </a:endParaRPr>
          </a:p>
          <a:p>
            <a:pPr algn="ctr">
              <a:lnSpc>
                <a:spcPts val="8054"/>
              </a:lnSpc>
              <a:spcBef>
                <a:spcPct val="0"/>
              </a:spcBef>
            </a:pPr>
            <a:endParaRPr lang="en-US" sz="5753">
              <a:solidFill>
                <a:srgbClr val="000000"/>
              </a:solidFill>
              <a:latin typeface="Canva Sans Bold"/>
            </a:endParaRPr>
          </a:p>
        </p:txBody>
      </p:sp>
      <p:sp>
        <p:nvSpPr>
          <p:cNvPr id="9" name="TextBox 9"/>
          <p:cNvSpPr txBox="1"/>
          <p:nvPr/>
        </p:nvSpPr>
        <p:spPr>
          <a:xfrm>
            <a:off x="231990" y="2543889"/>
            <a:ext cx="17027310" cy="3377763"/>
          </a:xfrm>
          <a:prstGeom prst="rect">
            <a:avLst/>
          </a:prstGeom>
        </p:spPr>
        <p:txBody>
          <a:bodyPr lIns="0" tIns="0" rIns="0" bIns="0" rtlCol="0" anchor="t">
            <a:spAutoFit/>
          </a:bodyPr>
          <a:lstStyle/>
          <a:p>
            <a:pPr algn="ctr">
              <a:lnSpc>
                <a:spcPts val="3874"/>
              </a:lnSpc>
            </a:pPr>
            <a:endParaRPr/>
          </a:p>
          <a:p>
            <a:pPr marL="597442" lvl="1" indent="-298721" algn="ctr">
              <a:lnSpc>
                <a:spcPts val="3874"/>
              </a:lnSpc>
              <a:buFont typeface="Arial"/>
              <a:buChar char="•"/>
            </a:pPr>
            <a:r>
              <a:rPr lang="en-US" sz="2767">
                <a:solidFill>
                  <a:srgbClr val="000000"/>
                </a:solidFill>
                <a:latin typeface="Canva Sans"/>
              </a:rPr>
              <a:t>The main idea behind gradient boosting is to optimize a loss function by iteratively minimizing the residuals or errors of the previous models in the ensemble. This is achieved by training new models to predict the residuals and then adding them to the ensemble. In each iteration, the new model is trained on the residuals, and its predictions are added to the previous predictions, gradually reducing the overall error..</a:t>
            </a:r>
          </a:p>
          <a:p>
            <a:pPr algn="ctr">
              <a:lnSpc>
                <a:spcPts val="3874"/>
              </a:lnSpc>
            </a:pPr>
            <a:endParaRPr lang="en-US" sz="2767">
              <a:solidFill>
                <a:srgbClr val="000000"/>
              </a:solidFill>
              <a:latin typeface="Canva Sans"/>
            </a:endParaRPr>
          </a:p>
        </p:txBody>
      </p:sp>
      <p:sp>
        <p:nvSpPr>
          <p:cNvPr id="10" name="TextBox 10"/>
          <p:cNvSpPr txBox="1"/>
          <p:nvPr/>
        </p:nvSpPr>
        <p:spPr>
          <a:xfrm>
            <a:off x="4681499" y="6006794"/>
            <a:ext cx="8483477" cy="3946982"/>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latin typeface="Canva Sans Bold"/>
              </a:rPr>
              <a:t>The accuracy on train data is 0.788 The accuracy on test data is 0.783 The precision on test data is 0.73 The recall on test data is 0.817 The f1 on test data is 0.771 The roc_score on test data is 0.786</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428925" y="165175"/>
            <a:ext cx="11619770" cy="101218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558" y="1220156"/>
            <a:ext cx="17665359" cy="1210015"/>
            <a:chOff x="0" y="0"/>
            <a:chExt cx="4652605" cy="318687"/>
          </a:xfrm>
        </p:grpSpPr>
        <p:sp>
          <p:nvSpPr>
            <p:cNvPr id="3" name="Freeform 3"/>
            <p:cNvSpPr/>
            <p:nvPr/>
          </p:nvSpPr>
          <p:spPr>
            <a:xfrm>
              <a:off x="0" y="0"/>
              <a:ext cx="4652605" cy="318687"/>
            </a:xfrm>
            <a:custGeom>
              <a:avLst/>
              <a:gdLst/>
              <a:ahLst/>
              <a:cxnLst/>
              <a:rect l="l" t="t" r="r" b="b"/>
              <a:pathLst>
                <a:path w="4652605" h="318687">
                  <a:moveTo>
                    <a:pt x="22351" y="0"/>
                  </a:moveTo>
                  <a:lnTo>
                    <a:pt x="4630254" y="0"/>
                  </a:lnTo>
                  <a:cubicBezTo>
                    <a:pt x="4636182" y="0"/>
                    <a:pt x="4641867" y="2355"/>
                    <a:pt x="4646058" y="6546"/>
                  </a:cubicBezTo>
                  <a:cubicBezTo>
                    <a:pt x="4650250" y="10738"/>
                    <a:pt x="4652605" y="16423"/>
                    <a:pt x="4652605" y="22351"/>
                  </a:cubicBezTo>
                  <a:lnTo>
                    <a:pt x="4652605" y="296336"/>
                  </a:lnTo>
                  <a:cubicBezTo>
                    <a:pt x="4652605" y="308680"/>
                    <a:pt x="4642598" y="318687"/>
                    <a:pt x="4630254" y="318687"/>
                  </a:cubicBezTo>
                  <a:lnTo>
                    <a:pt x="22351" y="318687"/>
                  </a:lnTo>
                  <a:cubicBezTo>
                    <a:pt x="10007" y="318687"/>
                    <a:pt x="0" y="308680"/>
                    <a:pt x="0" y="296336"/>
                  </a:cubicBezTo>
                  <a:lnTo>
                    <a:pt x="0" y="22351"/>
                  </a:lnTo>
                  <a:cubicBezTo>
                    <a:pt x="0" y="10007"/>
                    <a:pt x="10007" y="0"/>
                    <a:pt x="22351" y="0"/>
                  </a:cubicBezTo>
                  <a:close/>
                </a:path>
              </a:pathLst>
            </a:custGeom>
            <a:solidFill>
              <a:srgbClr val="EB8633"/>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grpSp>
        <p:nvGrpSpPr>
          <p:cNvPr id="5" name="Group 5"/>
          <p:cNvGrpSpPr/>
          <p:nvPr/>
        </p:nvGrpSpPr>
        <p:grpSpPr>
          <a:xfrm>
            <a:off x="3927197" y="5749770"/>
            <a:ext cx="10646441" cy="4537230"/>
            <a:chOff x="0" y="0"/>
            <a:chExt cx="2804001" cy="1194991"/>
          </a:xfrm>
        </p:grpSpPr>
        <p:sp>
          <p:nvSpPr>
            <p:cNvPr id="6" name="Freeform 6"/>
            <p:cNvSpPr/>
            <p:nvPr/>
          </p:nvSpPr>
          <p:spPr>
            <a:xfrm>
              <a:off x="0" y="0"/>
              <a:ext cx="2804001" cy="1194991"/>
            </a:xfrm>
            <a:custGeom>
              <a:avLst/>
              <a:gdLst/>
              <a:ahLst/>
              <a:cxnLst/>
              <a:rect l="l" t="t" r="r" b="b"/>
              <a:pathLst>
                <a:path w="2804001" h="1194991">
                  <a:moveTo>
                    <a:pt x="37086" y="0"/>
                  </a:moveTo>
                  <a:lnTo>
                    <a:pt x="2766915" y="0"/>
                  </a:lnTo>
                  <a:cubicBezTo>
                    <a:pt x="2776750" y="0"/>
                    <a:pt x="2786184" y="3907"/>
                    <a:pt x="2793139" y="10862"/>
                  </a:cubicBezTo>
                  <a:cubicBezTo>
                    <a:pt x="2800094" y="17817"/>
                    <a:pt x="2804001" y="27250"/>
                    <a:pt x="2804001" y="37086"/>
                  </a:cubicBezTo>
                  <a:lnTo>
                    <a:pt x="2804001" y="1157904"/>
                  </a:lnTo>
                  <a:cubicBezTo>
                    <a:pt x="2804001" y="1178387"/>
                    <a:pt x="2787397" y="1194991"/>
                    <a:pt x="2766915" y="1194991"/>
                  </a:cubicBezTo>
                  <a:lnTo>
                    <a:pt x="37086" y="1194991"/>
                  </a:lnTo>
                  <a:cubicBezTo>
                    <a:pt x="16604" y="1194991"/>
                    <a:pt x="0" y="1178387"/>
                    <a:pt x="0" y="1157904"/>
                  </a:cubicBezTo>
                  <a:lnTo>
                    <a:pt x="0" y="37086"/>
                  </a:lnTo>
                  <a:cubicBezTo>
                    <a:pt x="0" y="16604"/>
                    <a:pt x="16604" y="0"/>
                    <a:pt x="37086" y="0"/>
                  </a:cubicBezTo>
                  <a:close/>
                </a:path>
              </a:pathLst>
            </a:custGeom>
            <a:solidFill>
              <a:srgbClr val="7B7D7D"/>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8" name="TextBox 8"/>
          <p:cNvSpPr txBox="1"/>
          <p:nvPr/>
        </p:nvSpPr>
        <p:spPr>
          <a:xfrm>
            <a:off x="-1399300" y="1105856"/>
            <a:ext cx="15651362" cy="5064035"/>
          </a:xfrm>
          <a:prstGeom prst="rect">
            <a:avLst/>
          </a:prstGeom>
        </p:spPr>
        <p:txBody>
          <a:bodyPr lIns="0" tIns="0" rIns="0" bIns="0" rtlCol="0" anchor="t">
            <a:spAutoFit/>
          </a:bodyPr>
          <a:lstStyle/>
          <a:p>
            <a:pPr algn="ctr">
              <a:lnSpc>
                <a:spcPts val="8054"/>
              </a:lnSpc>
            </a:pPr>
            <a:r>
              <a:rPr lang="en-US" sz="5753">
                <a:solidFill>
                  <a:srgbClr val="000000"/>
                </a:solidFill>
                <a:latin typeface="Canva Sans Bold"/>
              </a:rPr>
              <a:t>     6.Xtreme Gradient Boosting(XGB)</a:t>
            </a:r>
          </a:p>
          <a:p>
            <a:pPr algn="ctr">
              <a:lnSpc>
                <a:spcPts val="8054"/>
              </a:lnSpc>
            </a:pPr>
            <a:endParaRPr lang="en-US" sz="5753">
              <a:solidFill>
                <a:srgbClr val="000000"/>
              </a:solidFill>
              <a:latin typeface="Canva Sans Bold"/>
            </a:endParaRPr>
          </a:p>
          <a:p>
            <a:pPr algn="ctr">
              <a:lnSpc>
                <a:spcPts val="8054"/>
              </a:lnSpc>
            </a:pPr>
            <a:endParaRPr lang="en-US" sz="5753">
              <a:solidFill>
                <a:srgbClr val="000000"/>
              </a:solidFill>
              <a:latin typeface="Canva Sans Bold"/>
            </a:endParaRPr>
          </a:p>
          <a:p>
            <a:pPr algn="ctr">
              <a:lnSpc>
                <a:spcPts val="8054"/>
              </a:lnSpc>
            </a:pPr>
            <a:endParaRPr lang="en-US" sz="5753">
              <a:solidFill>
                <a:srgbClr val="000000"/>
              </a:solidFill>
              <a:latin typeface="Canva Sans Bold"/>
            </a:endParaRPr>
          </a:p>
          <a:p>
            <a:pPr algn="ctr">
              <a:lnSpc>
                <a:spcPts val="8054"/>
              </a:lnSpc>
              <a:spcBef>
                <a:spcPct val="0"/>
              </a:spcBef>
            </a:pPr>
            <a:endParaRPr lang="en-US" sz="5753">
              <a:solidFill>
                <a:srgbClr val="000000"/>
              </a:solidFill>
              <a:latin typeface="Canva Sans Bold"/>
            </a:endParaRPr>
          </a:p>
        </p:txBody>
      </p:sp>
      <p:sp>
        <p:nvSpPr>
          <p:cNvPr id="9" name="TextBox 9"/>
          <p:cNvSpPr txBox="1"/>
          <p:nvPr/>
        </p:nvSpPr>
        <p:spPr>
          <a:xfrm>
            <a:off x="0" y="2372007"/>
            <a:ext cx="17027310" cy="3377763"/>
          </a:xfrm>
          <a:prstGeom prst="rect">
            <a:avLst/>
          </a:prstGeom>
        </p:spPr>
        <p:txBody>
          <a:bodyPr lIns="0" tIns="0" rIns="0" bIns="0" rtlCol="0" anchor="t">
            <a:spAutoFit/>
          </a:bodyPr>
          <a:lstStyle/>
          <a:p>
            <a:pPr algn="ctr">
              <a:lnSpc>
                <a:spcPts val="3874"/>
              </a:lnSpc>
            </a:pPr>
            <a:endParaRPr/>
          </a:p>
          <a:p>
            <a:pPr marL="597442" lvl="1" indent="-298721" algn="ctr">
              <a:lnSpc>
                <a:spcPts val="3874"/>
              </a:lnSpc>
              <a:buFont typeface="Arial"/>
              <a:buChar char="•"/>
            </a:pPr>
            <a:r>
              <a:rPr lang="en-US" sz="2767">
                <a:solidFill>
                  <a:srgbClr val="000000"/>
                </a:solidFill>
                <a:latin typeface="Canva Sans"/>
              </a:rPr>
              <a:t>XGBoost provides a wrapper class to allow models to be treated like classifiers or regressors in the scikit-learn framework.</a:t>
            </a:r>
          </a:p>
          <a:p>
            <a:pPr marL="597442" lvl="1" indent="-298721" algn="ctr">
              <a:lnSpc>
                <a:spcPts val="3874"/>
              </a:lnSpc>
              <a:buFont typeface="Arial"/>
              <a:buChar char="•"/>
            </a:pPr>
            <a:r>
              <a:rPr lang="en-US" sz="2767">
                <a:solidFill>
                  <a:srgbClr val="000000"/>
                </a:solidFill>
                <a:latin typeface="Canva Sans"/>
              </a:rPr>
              <a:t>The XGBoost model for classification is called XGBClassifier. We can create and and fit it to our training dataset. Models are fit using the scikit-learn API and the model.fit() function.</a:t>
            </a:r>
          </a:p>
          <a:p>
            <a:pPr algn="ctr">
              <a:lnSpc>
                <a:spcPts val="3874"/>
              </a:lnSpc>
            </a:pPr>
            <a:endParaRPr lang="en-US" sz="2767">
              <a:solidFill>
                <a:srgbClr val="000000"/>
              </a:solidFill>
              <a:latin typeface="Canva Sans"/>
            </a:endParaRPr>
          </a:p>
          <a:p>
            <a:pPr algn="ctr">
              <a:lnSpc>
                <a:spcPts val="3874"/>
              </a:lnSpc>
            </a:pPr>
            <a:endParaRPr lang="en-US" sz="2767">
              <a:solidFill>
                <a:srgbClr val="000000"/>
              </a:solidFill>
              <a:latin typeface="Canva Sans"/>
            </a:endParaRPr>
          </a:p>
        </p:txBody>
      </p:sp>
      <p:sp>
        <p:nvSpPr>
          <p:cNvPr id="10" name="TextBox 10"/>
          <p:cNvSpPr txBox="1"/>
          <p:nvPr/>
        </p:nvSpPr>
        <p:spPr>
          <a:xfrm>
            <a:off x="4681499" y="6006794"/>
            <a:ext cx="8483477" cy="3946982"/>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latin typeface="Canva Sans Bold"/>
              </a:rPr>
              <a:t>The accuracy on train data is 0.882 The accuracy on test data is 0.824 The precision on test data is 0.785 The recall on test data is 0.852 The f1 on test data is 0.817 The roc_score on test data is 0.826</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39305" y="0"/>
            <a:ext cx="11809389" cy="10287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893" y="351789"/>
            <a:ext cx="16717407" cy="9583422"/>
            <a:chOff x="0" y="0"/>
            <a:chExt cx="4402939" cy="2524029"/>
          </a:xfrm>
        </p:grpSpPr>
        <p:sp>
          <p:nvSpPr>
            <p:cNvPr id="3" name="Freeform 3"/>
            <p:cNvSpPr/>
            <p:nvPr/>
          </p:nvSpPr>
          <p:spPr>
            <a:xfrm>
              <a:off x="0" y="0"/>
              <a:ext cx="4402939" cy="2524029"/>
            </a:xfrm>
            <a:custGeom>
              <a:avLst/>
              <a:gdLst/>
              <a:ahLst/>
              <a:cxnLst/>
              <a:rect l="l" t="t" r="r" b="b"/>
              <a:pathLst>
                <a:path w="4402939" h="2524029">
                  <a:moveTo>
                    <a:pt x="23618" y="0"/>
                  </a:moveTo>
                  <a:lnTo>
                    <a:pt x="4379320" y="0"/>
                  </a:lnTo>
                  <a:cubicBezTo>
                    <a:pt x="4392364" y="0"/>
                    <a:pt x="4402939" y="10574"/>
                    <a:pt x="4402939" y="23618"/>
                  </a:cubicBezTo>
                  <a:lnTo>
                    <a:pt x="4402939" y="2500410"/>
                  </a:lnTo>
                  <a:cubicBezTo>
                    <a:pt x="4402939" y="2506674"/>
                    <a:pt x="4400450" y="2512682"/>
                    <a:pt x="4396021" y="2517111"/>
                  </a:cubicBezTo>
                  <a:cubicBezTo>
                    <a:pt x="4391592" y="2521540"/>
                    <a:pt x="4385584" y="2524029"/>
                    <a:pt x="4379320" y="2524029"/>
                  </a:cubicBezTo>
                  <a:lnTo>
                    <a:pt x="23618" y="2524029"/>
                  </a:lnTo>
                  <a:cubicBezTo>
                    <a:pt x="17354" y="2524029"/>
                    <a:pt x="11347" y="2521540"/>
                    <a:pt x="6918" y="2517111"/>
                  </a:cubicBezTo>
                  <a:cubicBezTo>
                    <a:pt x="2488" y="2512682"/>
                    <a:pt x="0" y="2506674"/>
                    <a:pt x="0" y="2500410"/>
                  </a:cubicBezTo>
                  <a:lnTo>
                    <a:pt x="0" y="23618"/>
                  </a:lnTo>
                  <a:cubicBezTo>
                    <a:pt x="0" y="17354"/>
                    <a:pt x="2488" y="11347"/>
                    <a:pt x="6918" y="6918"/>
                  </a:cubicBezTo>
                  <a:cubicBezTo>
                    <a:pt x="11347" y="2488"/>
                    <a:pt x="17354" y="0"/>
                    <a:pt x="23618" y="0"/>
                  </a:cubicBezTo>
                  <a:close/>
                </a:path>
              </a:pathLst>
            </a:custGeom>
            <a:solidFill>
              <a:srgbClr val="54BB67"/>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5" name="TextBox 5"/>
          <p:cNvSpPr txBox="1"/>
          <p:nvPr/>
        </p:nvSpPr>
        <p:spPr>
          <a:xfrm>
            <a:off x="0" y="1987546"/>
            <a:ext cx="17801193" cy="12044253"/>
          </a:xfrm>
          <a:prstGeom prst="rect">
            <a:avLst/>
          </a:prstGeom>
        </p:spPr>
        <p:txBody>
          <a:bodyPr lIns="0" tIns="0" rIns="0" bIns="0" rtlCol="0" anchor="t">
            <a:spAutoFit/>
          </a:bodyPr>
          <a:lstStyle/>
          <a:p>
            <a:pPr algn="ctr">
              <a:lnSpc>
                <a:spcPts val="20042"/>
              </a:lnSpc>
            </a:pPr>
            <a:r>
              <a:rPr lang="en-US" sz="14316">
                <a:solidFill>
                  <a:srgbClr val="000000"/>
                </a:solidFill>
                <a:latin typeface="Canva Sans"/>
              </a:rPr>
              <a:t>Baseline Model evaluation</a:t>
            </a:r>
          </a:p>
          <a:p>
            <a:pPr algn="ctr">
              <a:lnSpc>
                <a:spcPts val="20042"/>
              </a:lnSpc>
            </a:pPr>
            <a:endParaRPr lang="en-US" sz="14316">
              <a:solidFill>
                <a:srgbClr val="000000"/>
              </a:solidFill>
              <a:latin typeface="Canva Sans"/>
            </a:endParaRPr>
          </a:p>
          <a:p>
            <a:pPr algn="ctr">
              <a:lnSpc>
                <a:spcPts val="20042"/>
              </a:lnSpc>
            </a:pPr>
            <a:endParaRPr lang="en-US" sz="14316">
              <a:solidFill>
                <a:srgbClr val="000000"/>
              </a:solidFill>
              <a:latin typeface="Canva Sans"/>
            </a:endParaRPr>
          </a:p>
          <a:p>
            <a:pPr algn="ctr">
              <a:lnSpc>
                <a:spcPts val="15144"/>
              </a:lnSpc>
              <a:spcBef>
                <a:spcPct val="0"/>
              </a:spcBef>
            </a:pPr>
            <a:endParaRPr lang="en-US" sz="14316">
              <a:solidFill>
                <a:srgbClr val="000000"/>
              </a:solidFill>
              <a:latin typeface="Canva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239257" y="0"/>
            <a:ext cx="9809487" cy="102870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3627" y="522523"/>
            <a:ext cx="17720747" cy="9241954"/>
            <a:chOff x="0" y="0"/>
            <a:chExt cx="4667193" cy="2434095"/>
          </a:xfrm>
        </p:grpSpPr>
        <p:sp>
          <p:nvSpPr>
            <p:cNvPr id="3" name="Freeform 3"/>
            <p:cNvSpPr/>
            <p:nvPr/>
          </p:nvSpPr>
          <p:spPr>
            <a:xfrm>
              <a:off x="0" y="0"/>
              <a:ext cx="4667193" cy="2434095"/>
            </a:xfrm>
            <a:custGeom>
              <a:avLst/>
              <a:gdLst/>
              <a:ahLst/>
              <a:cxnLst/>
              <a:rect l="l" t="t" r="r" b="b"/>
              <a:pathLst>
                <a:path w="4667193" h="2434095">
                  <a:moveTo>
                    <a:pt x="22281" y="0"/>
                  </a:moveTo>
                  <a:lnTo>
                    <a:pt x="4644911" y="0"/>
                  </a:lnTo>
                  <a:cubicBezTo>
                    <a:pt x="4657217" y="0"/>
                    <a:pt x="4667193" y="9976"/>
                    <a:pt x="4667193" y="22281"/>
                  </a:cubicBezTo>
                  <a:lnTo>
                    <a:pt x="4667193" y="2411814"/>
                  </a:lnTo>
                  <a:cubicBezTo>
                    <a:pt x="4667193" y="2424119"/>
                    <a:pt x="4657217" y="2434095"/>
                    <a:pt x="4644911" y="2434095"/>
                  </a:cubicBezTo>
                  <a:lnTo>
                    <a:pt x="22281" y="2434095"/>
                  </a:lnTo>
                  <a:cubicBezTo>
                    <a:pt x="16372" y="2434095"/>
                    <a:pt x="10705" y="2431747"/>
                    <a:pt x="6526" y="2427569"/>
                  </a:cubicBezTo>
                  <a:cubicBezTo>
                    <a:pt x="2347" y="2423390"/>
                    <a:pt x="0" y="2417723"/>
                    <a:pt x="0" y="2411814"/>
                  </a:cubicBezTo>
                  <a:lnTo>
                    <a:pt x="0" y="22281"/>
                  </a:lnTo>
                  <a:cubicBezTo>
                    <a:pt x="0" y="9976"/>
                    <a:pt x="9976" y="0"/>
                    <a:pt x="22281" y="0"/>
                  </a:cubicBezTo>
                  <a:close/>
                </a:path>
              </a:pathLst>
            </a:custGeom>
            <a:solidFill>
              <a:srgbClr val="54BB67"/>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pic>
        <p:nvPicPr>
          <p:cNvPr id="5" name="Picture 5"/>
          <p:cNvPicPr>
            <a:picLocks noChangeAspect="1"/>
          </p:cNvPicPr>
          <p:nvPr/>
        </p:nvPicPr>
        <p:blipFill>
          <a:blip r:embed="rId2"/>
          <a:srcRect/>
          <a:stretch>
            <a:fillRect/>
          </a:stretch>
        </p:blipFill>
        <p:spPr>
          <a:xfrm>
            <a:off x="652073" y="3791622"/>
            <a:ext cx="16983855" cy="5466678"/>
          </a:xfrm>
          <a:prstGeom prst="rect">
            <a:avLst/>
          </a:prstGeom>
        </p:spPr>
      </p:pic>
      <p:grpSp>
        <p:nvGrpSpPr>
          <p:cNvPr id="6" name="Group 6"/>
          <p:cNvGrpSpPr/>
          <p:nvPr/>
        </p:nvGrpSpPr>
        <p:grpSpPr>
          <a:xfrm>
            <a:off x="3045738" y="1616471"/>
            <a:ext cx="12196525" cy="1264202"/>
            <a:chOff x="0" y="0"/>
            <a:chExt cx="3212253" cy="332959"/>
          </a:xfrm>
        </p:grpSpPr>
        <p:sp>
          <p:nvSpPr>
            <p:cNvPr id="7" name="Freeform 7"/>
            <p:cNvSpPr/>
            <p:nvPr/>
          </p:nvSpPr>
          <p:spPr>
            <a:xfrm>
              <a:off x="0" y="0"/>
              <a:ext cx="3212253" cy="332959"/>
            </a:xfrm>
            <a:custGeom>
              <a:avLst/>
              <a:gdLst/>
              <a:ahLst/>
              <a:cxnLst/>
              <a:rect l="l" t="t" r="r" b="b"/>
              <a:pathLst>
                <a:path w="3212253" h="332959">
                  <a:moveTo>
                    <a:pt x="32373" y="0"/>
                  </a:moveTo>
                  <a:lnTo>
                    <a:pt x="3179880" y="0"/>
                  </a:lnTo>
                  <a:cubicBezTo>
                    <a:pt x="3197759" y="0"/>
                    <a:pt x="3212253" y="14494"/>
                    <a:pt x="3212253" y="32373"/>
                  </a:cubicBezTo>
                  <a:lnTo>
                    <a:pt x="3212253" y="300586"/>
                  </a:lnTo>
                  <a:cubicBezTo>
                    <a:pt x="3212253" y="309171"/>
                    <a:pt x="3208843" y="317406"/>
                    <a:pt x="3202772" y="323477"/>
                  </a:cubicBezTo>
                  <a:cubicBezTo>
                    <a:pt x="3196700" y="329548"/>
                    <a:pt x="3188466" y="332959"/>
                    <a:pt x="3179880" y="332959"/>
                  </a:cubicBezTo>
                  <a:lnTo>
                    <a:pt x="32373" y="332959"/>
                  </a:lnTo>
                  <a:cubicBezTo>
                    <a:pt x="14494" y="332959"/>
                    <a:pt x="0" y="318465"/>
                    <a:pt x="0" y="300586"/>
                  </a:cubicBezTo>
                  <a:lnTo>
                    <a:pt x="0" y="32373"/>
                  </a:lnTo>
                  <a:cubicBezTo>
                    <a:pt x="0" y="14494"/>
                    <a:pt x="14494" y="0"/>
                    <a:pt x="32373" y="0"/>
                  </a:cubicBezTo>
                  <a:close/>
                </a:path>
              </a:pathLst>
            </a:custGeom>
            <a:solidFill>
              <a:srgbClr val="FFFFFF"/>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9" name="TextBox 9"/>
          <p:cNvSpPr txBox="1"/>
          <p:nvPr/>
        </p:nvSpPr>
        <p:spPr>
          <a:xfrm>
            <a:off x="4095204" y="1464071"/>
            <a:ext cx="10097592" cy="1416602"/>
          </a:xfrm>
          <a:prstGeom prst="rect">
            <a:avLst/>
          </a:prstGeom>
        </p:spPr>
        <p:txBody>
          <a:bodyPr lIns="0" tIns="0" rIns="0" bIns="0" rtlCol="0" anchor="t">
            <a:spAutoFit/>
          </a:bodyPr>
          <a:lstStyle/>
          <a:p>
            <a:pPr algn="ctr">
              <a:lnSpc>
                <a:spcPts val="11694"/>
              </a:lnSpc>
              <a:spcBef>
                <a:spcPct val="0"/>
              </a:spcBef>
            </a:pPr>
            <a:r>
              <a:rPr lang="en-US" sz="8353">
                <a:solidFill>
                  <a:srgbClr val="000000"/>
                </a:solidFill>
                <a:latin typeface="Canva Sans Bold"/>
              </a:rPr>
              <a:t>Evaluate all models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675798" y="0"/>
            <a:ext cx="12936405" cy="102870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42042"/>
          <a:stretch>
            <a:fillRect/>
          </a:stretch>
        </p:blipFill>
        <p:spPr>
          <a:xfrm>
            <a:off x="0" y="0"/>
            <a:ext cx="17854157" cy="4058787"/>
          </a:xfrm>
          <a:prstGeom prst="rect">
            <a:avLst/>
          </a:prstGeom>
        </p:spPr>
      </p:pic>
      <p:grpSp>
        <p:nvGrpSpPr>
          <p:cNvPr id="3" name="Group 3"/>
          <p:cNvGrpSpPr/>
          <p:nvPr/>
        </p:nvGrpSpPr>
        <p:grpSpPr>
          <a:xfrm>
            <a:off x="94399" y="4058787"/>
            <a:ext cx="17665359" cy="1210015"/>
            <a:chOff x="0" y="0"/>
            <a:chExt cx="4652605" cy="318687"/>
          </a:xfrm>
        </p:grpSpPr>
        <p:sp>
          <p:nvSpPr>
            <p:cNvPr id="4" name="Freeform 4"/>
            <p:cNvSpPr/>
            <p:nvPr/>
          </p:nvSpPr>
          <p:spPr>
            <a:xfrm>
              <a:off x="0" y="0"/>
              <a:ext cx="4652605" cy="318687"/>
            </a:xfrm>
            <a:custGeom>
              <a:avLst/>
              <a:gdLst/>
              <a:ahLst/>
              <a:cxnLst/>
              <a:rect l="l" t="t" r="r" b="b"/>
              <a:pathLst>
                <a:path w="4652605" h="318687">
                  <a:moveTo>
                    <a:pt x="22351" y="0"/>
                  </a:moveTo>
                  <a:lnTo>
                    <a:pt x="4630254" y="0"/>
                  </a:lnTo>
                  <a:cubicBezTo>
                    <a:pt x="4636182" y="0"/>
                    <a:pt x="4641867" y="2355"/>
                    <a:pt x="4646058" y="6546"/>
                  </a:cubicBezTo>
                  <a:cubicBezTo>
                    <a:pt x="4650250" y="10738"/>
                    <a:pt x="4652605" y="16423"/>
                    <a:pt x="4652605" y="22351"/>
                  </a:cubicBezTo>
                  <a:lnTo>
                    <a:pt x="4652605" y="296336"/>
                  </a:lnTo>
                  <a:cubicBezTo>
                    <a:pt x="4652605" y="308680"/>
                    <a:pt x="4642598" y="318687"/>
                    <a:pt x="4630254" y="318687"/>
                  </a:cubicBezTo>
                  <a:lnTo>
                    <a:pt x="22351" y="318687"/>
                  </a:lnTo>
                  <a:cubicBezTo>
                    <a:pt x="10007" y="318687"/>
                    <a:pt x="0" y="308680"/>
                    <a:pt x="0" y="296336"/>
                  </a:cubicBezTo>
                  <a:lnTo>
                    <a:pt x="0" y="22351"/>
                  </a:lnTo>
                  <a:cubicBezTo>
                    <a:pt x="0" y="10007"/>
                    <a:pt x="10007" y="0"/>
                    <a:pt x="22351" y="0"/>
                  </a:cubicBezTo>
                  <a:close/>
                </a:path>
              </a:pathLst>
            </a:custGeom>
            <a:solidFill>
              <a:srgbClr val="EB8633"/>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6" name="TextBox 6"/>
          <p:cNvSpPr txBox="1"/>
          <p:nvPr/>
        </p:nvSpPr>
        <p:spPr>
          <a:xfrm>
            <a:off x="-686000" y="3954012"/>
            <a:ext cx="16814016" cy="928280"/>
          </a:xfrm>
          <a:prstGeom prst="rect">
            <a:avLst/>
          </a:prstGeom>
        </p:spPr>
        <p:txBody>
          <a:bodyPr lIns="0" tIns="0" rIns="0" bIns="0" rtlCol="0" anchor="t">
            <a:spAutoFit/>
          </a:bodyPr>
          <a:lstStyle/>
          <a:p>
            <a:pPr algn="ctr">
              <a:lnSpc>
                <a:spcPts val="7634"/>
              </a:lnSpc>
              <a:spcBef>
                <a:spcPct val="0"/>
              </a:spcBef>
            </a:pPr>
            <a:r>
              <a:rPr lang="en-US" sz="5453">
                <a:solidFill>
                  <a:srgbClr val="000000"/>
                </a:solidFill>
                <a:latin typeface="Canva Sans Bold"/>
              </a:rPr>
              <a:t>1.Logistic Rgression With Cross Validation</a:t>
            </a:r>
          </a:p>
        </p:txBody>
      </p:sp>
      <p:grpSp>
        <p:nvGrpSpPr>
          <p:cNvPr id="7" name="Group 7"/>
          <p:cNvGrpSpPr/>
          <p:nvPr/>
        </p:nvGrpSpPr>
        <p:grpSpPr>
          <a:xfrm>
            <a:off x="3927197" y="5749770"/>
            <a:ext cx="10646441" cy="4537230"/>
            <a:chOff x="0" y="0"/>
            <a:chExt cx="2804001" cy="1194991"/>
          </a:xfrm>
        </p:grpSpPr>
        <p:sp>
          <p:nvSpPr>
            <p:cNvPr id="8" name="Freeform 8"/>
            <p:cNvSpPr/>
            <p:nvPr/>
          </p:nvSpPr>
          <p:spPr>
            <a:xfrm>
              <a:off x="0" y="0"/>
              <a:ext cx="2804001" cy="1194991"/>
            </a:xfrm>
            <a:custGeom>
              <a:avLst/>
              <a:gdLst/>
              <a:ahLst/>
              <a:cxnLst/>
              <a:rect l="l" t="t" r="r" b="b"/>
              <a:pathLst>
                <a:path w="2804001" h="1194991">
                  <a:moveTo>
                    <a:pt x="37086" y="0"/>
                  </a:moveTo>
                  <a:lnTo>
                    <a:pt x="2766915" y="0"/>
                  </a:lnTo>
                  <a:cubicBezTo>
                    <a:pt x="2776750" y="0"/>
                    <a:pt x="2786184" y="3907"/>
                    <a:pt x="2793139" y="10862"/>
                  </a:cubicBezTo>
                  <a:cubicBezTo>
                    <a:pt x="2800094" y="17817"/>
                    <a:pt x="2804001" y="27250"/>
                    <a:pt x="2804001" y="37086"/>
                  </a:cubicBezTo>
                  <a:lnTo>
                    <a:pt x="2804001" y="1157904"/>
                  </a:lnTo>
                  <a:cubicBezTo>
                    <a:pt x="2804001" y="1178387"/>
                    <a:pt x="2787397" y="1194991"/>
                    <a:pt x="2766915" y="1194991"/>
                  </a:cubicBezTo>
                  <a:lnTo>
                    <a:pt x="37086" y="1194991"/>
                  </a:lnTo>
                  <a:cubicBezTo>
                    <a:pt x="16604" y="1194991"/>
                    <a:pt x="0" y="1178387"/>
                    <a:pt x="0" y="1157904"/>
                  </a:cubicBezTo>
                  <a:lnTo>
                    <a:pt x="0" y="37086"/>
                  </a:lnTo>
                  <a:cubicBezTo>
                    <a:pt x="0" y="16604"/>
                    <a:pt x="16604" y="0"/>
                    <a:pt x="37086" y="0"/>
                  </a:cubicBezTo>
                  <a:close/>
                </a:path>
              </a:pathLst>
            </a:custGeom>
            <a:solidFill>
              <a:srgbClr val="7B7D7D"/>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10" name="TextBox 10"/>
          <p:cNvSpPr txBox="1"/>
          <p:nvPr/>
        </p:nvSpPr>
        <p:spPr>
          <a:xfrm>
            <a:off x="4778939" y="5849467"/>
            <a:ext cx="8942957" cy="4261635"/>
          </a:xfrm>
          <a:prstGeom prst="rect">
            <a:avLst/>
          </a:prstGeom>
        </p:spPr>
        <p:txBody>
          <a:bodyPr lIns="0" tIns="0" rIns="0" bIns="0" rtlCol="0" anchor="t">
            <a:spAutoFit/>
          </a:bodyPr>
          <a:lstStyle/>
          <a:p>
            <a:pPr algn="ctr">
              <a:lnSpc>
                <a:spcPts val="5751"/>
              </a:lnSpc>
              <a:spcBef>
                <a:spcPct val="0"/>
              </a:spcBef>
            </a:pPr>
            <a:r>
              <a:rPr lang="en-US" sz="4108">
                <a:solidFill>
                  <a:srgbClr val="000000"/>
                </a:solidFill>
                <a:latin typeface="Canva Sans Bold"/>
              </a:rPr>
              <a:t>The accuracy on train data is  0.755</a:t>
            </a:r>
          </a:p>
          <a:p>
            <a:pPr algn="ctr">
              <a:lnSpc>
                <a:spcPts val="5751"/>
              </a:lnSpc>
              <a:spcBef>
                <a:spcPct val="0"/>
              </a:spcBef>
            </a:pPr>
            <a:r>
              <a:rPr lang="en-US" sz="4108">
                <a:solidFill>
                  <a:srgbClr val="000000"/>
                </a:solidFill>
                <a:latin typeface="Canva Sans Bold"/>
              </a:rPr>
              <a:t>The accuracy on test data is  0.756</a:t>
            </a:r>
          </a:p>
          <a:p>
            <a:pPr algn="ctr">
              <a:lnSpc>
                <a:spcPts val="5751"/>
              </a:lnSpc>
              <a:spcBef>
                <a:spcPct val="0"/>
              </a:spcBef>
            </a:pPr>
            <a:r>
              <a:rPr lang="en-US" sz="4108">
                <a:solidFill>
                  <a:srgbClr val="000000"/>
                </a:solidFill>
                <a:latin typeface="Canva Sans Bold"/>
              </a:rPr>
              <a:t>The precision on test data is  0.699</a:t>
            </a:r>
          </a:p>
          <a:p>
            <a:pPr algn="ctr">
              <a:lnSpc>
                <a:spcPts val="5751"/>
              </a:lnSpc>
              <a:spcBef>
                <a:spcPct val="0"/>
              </a:spcBef>
            </a:pPr>
            <a:r>
              <a:rPr lang="en-US" sz="4108">
                <a:solidFill>
                  <a:srgbClr val="000000"/>
                </a:solidFill>
                <a:latin typeface="Canva Sans Bold"/>
              </a:rPr>
              <a:t>The recall on test data is  0.788</a:t>
            </a:r>
          </a:p>
          <a:p>
            <a:pPr algn="ctr">
              <a:lnSpc>
                <a:spcPts val="5751"/>
              </a:lnSpc>
              <a:spcBef>
                <a:spcPct val="0"/>
              </a:spcBef>
            </a:pPr>
            <a:r>
              <a:rPr lang="en-US" sz="4108">
                <a:solidFill>
                  <a:srgbClr val="000000"/>
                </a:solidFill>
                <a:latin typeface="Canva Sans Bold"/>
              </a:rPr>
              <a:t>The f1 on test data is  0.741</a:t>
            </a:r>
          </a:p>
          <a:p>
            <a:pPr algn="ctr">
              <a:lnSpc>
                <a:spcPts val="5751"/>
              </a:lnSpc>
              <a:spcBef>
                <a:spcPct val="0"/>
              </a:spcBef>
            </a:pPr>
            <a:r>
              <a:rPr lang="en-US" sz="4108">
                <a:solidFill>
                  <a:srgbClr val="000000"/>
                </a:solidFill>
                <a:latin typeface="Canva Sans Bold"/>
              </a:rPr>
              <a:t>The auc on test data is  0.759</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23693"/>
            <a:ext cx="17665359" cy="1210015"/>
            <a:chOff x="0" y="0"/>
            <a:chExt cx="4652605" cy="318687"/>
          </a:xfrm>
        </p:grpSpPr>
        <p:sp>
          <p:nvSpPr>
            <p:cNvPr id="3" name="Freeform 3"/>
            <p:cNvSpPr/>
            <p:nvPr/>
          </p:nvSpPr>
          <p:spPr>
            <a:xfrm>
              <a:off x="0" y="0"/>
              <a:ext cx="4652605" cy="318687"/>
            </a:xfrm>
            <a:custGeom>
              <a:avLst/>
              <a:gdLst/>
              <a:ahLst/>
              <a:cxnLst/>
              <a:rect l="l" t="t" r="r" b="b"/>
              <a:pathLst>
                <a:path w="4652605" h="318687">
                  <a:moveTo>
                    <a:pt x="22351" y="0"/>
                  </a:moveTo>
                  <a:lnTo>
                    <a:pt x="4630254" y="0"/>
                  </a:lnTo>
                  <a:cubicBezTo>
                    <a:pt x="4636182" y="0"/>
                    <a:pt x="4641867" y="2355"/>
                    <a:pt x="4646058" y="6546"/>
                  </a:cubicBezTo>
                  <a:cubicBezTo>
                    <a:pt x="4650250" y="10738"/>
                    <a:pt x="4652605" y="16423"/>
                    <a:pt x="4652605" y="22351"/>
                  </a:cubicBezTo>
                  <a:lnTo>
                    <a:pt x="4652605" y="296336"/>
                  </a:lnTo>
                  <a:cubicBezTo>
                    <a:pt x="4652605" y="308680"/>
                    <a:pt x="4642598" y="318687"/>
                    <a:pt x="4630254" y="318687"/>
                  </a:cubicBezTo>
                  <a:lnTo>
                    <a:pt x="22351" y="318687"/>
                  </a:lnTo>
                  <a:cubicBezTo>
                    <a:pt x="10007" y="318687"/>
                    <a:pt x="0" y="308680"/>
                    <a:pt x="0" y="296336"/>
                  </a:cubicBezTo>
                  <a:lnTo>
                    <a:pt x="0" y="22351"/>
                  </a:lnTo>
                  <a:cubicBezTo>
                    <a:pt x="0" y="10007"/>
                    <a:pt x="10007" y="0"/>
                    <a:pt x="22351" y="0"/>
                  </a:cubicBezTo>
                  <a:close/>
                </a:path>
              </a:pathLst>
            </a:custGeom>
            <a:solidFill>
              <a:srgbClr val="EB8633"/>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5" name="TextBox 5"/>
          <p:cNvSpPr txBox="1"/>
          <p:nvPr/>
        </p:nvSpPr>
        <p:spPr>
          <a:xfrm>
            <a:off x="461138" y="318918"/>
            <a:ext cx="16230600" cy="928280"/>
          </a:xfrm>
          <a:prstGeom prst="rect">
            <a:avLst/>
          </a:prstGeom>
        </p:spPr>
        <p:txBody>
          <a:bodyPr lIns="0" tIns="0" rIns="0" bIns="0" rtlCol="0" anchor="t">
            <a:spAutoFit/>
          </a:bodyPr>
          <a:lstStyle/>
          <a:p>
            <a:pPr algn="ctr">
              <a:lnSpc>
                <a:spcPts val="7634"/>
              </a:lnSpc>
              <a:spcBef>
                <a:spcPct val="0"/>
              </a:spcBef>
            </a:pPr>
            <a:r>
              <a:rPr lang="en-US" sz="5453">
                <a:solidFill>
                  <a:srgbClr val="000000"/>
                </a:solidFill>
                <a:latin typeface="Canva Sans Bold"/>
              </a:rPr>
              <a:t>2.Decision Tree Classifier With Cross Validation</a:t>
            </a:r>
          </a:p>
        </p:txBody>
      </p:sp>
      <p:grpSp>
        <p:nvGrpSpPr>
          <p:cNvPr id="6" name="Group 6"/>
          <p:cNvGrpSpPr/>
          <p:nvPr/>
        </p:nvGrpSpPr>
        <p:grpSpPr>
          <a:xfrm>
            <a:off x="3927197" y="2947214"/>
            <a:ext cx="10646441" cy="6949370"/>
            <a:chOff x="0" y="0"/>
            <a:chExt cx="2804001" cy="1830287"/>
          </a:xfrm>
        </p:grpSpPr>
        <p:sp>
          <p:nvSpPr>
            <p:cNvPr id="7" name="Freeform 7"/>
            <p:cNvSpPr/>
            <p:nvPr/>
          </p:nvSpPr>
          <p:spPr>
            <a:xfrm>
              <a:off x="0" y="0"/>
              <a:ext cx="2804001" cy="1830287"/>
            </a:xfrm>
            <a:custGeom>
              <a:avLst/>
              <a:gdLst/>
              <a:ahLst/>
              <a:cxnLst/>
              <a:rect l="l" t="t" r="r" b="b"/>
              <a:pathLst>
                <a:path w="2804001" h="1830287">
                  <a:moveTo>
                    <a:pt x="37086" y="0"/>
                  </a:moveTo>
                  <a:lnTo>
                    <a:pt x="2766915" y="0"/>
                  </a:lnTo>
                  <a:cubicBezTo>
                    <a:pt x="2776750" y="0"/>
                    <a:pt x="2786184" y="3907"/>
                    <a:pt x="2793139" y="10862"/>
                  </a:cubicBezTo>
                  <a:cubicBezTo>
                    <a:pt x="2800094" y="17817"/>
                    <a:pt x="2804001" y="27250"/>
                    <a:pt x="2804001" y="37086"/>
                  </a:cubicBezTo>
                  <a:lnTo>
                    <a:pt x="2804001" y="1793200"/>
                  </a:lnTo>
                  <a:cubicBezTo>
                    <a:pt x="2804001" y="1813683"/>
                    <a:pt x="2787397" y="1830287"/>
                    <a:pt x="2766915" y="1830287"/>
                  </a:cubicBezTo>
                  <a:lnTo>
                    <a:pt x="37086" y="1830287"/>
                  </a:lnTo>
                  <a:cubicBezTo>
                    <a:pt x="16604" y="1830287"/>
                    <a:pt x="0" y="1813683"/>
                    <a:pt x="0" y="1793200"/>
                  </a:cubicBezTo>
                  <a:lnTo>
                    <a:pt x="0" y="37086"/>
                  </a:lnTo>
                  <a:cubicBezTo>
                    <a:pt x="0" y="16604"/>
                    <a:pt x="16604" y="0"/>
                    <a:pt x="37086" y="0"/>
                  </a:cubicBezTo>
                  <a:close/>
                </a:path>
              </a:pathLst>
            </a:custGeom>
            <a:solidFill>
              <a:srgbClr val="7B7D7D"/>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9" name="TextBox 9"/>
          <p:cNvSpPr txBox="1"/>
          <p:nvPr/>
        </p:nvSpPr>
        <p:spPr>
          <a:xfrm>
            <a:off x="4104228" y="3936697"/>
            <a:ext cx="10292379" cy="4884679"/>
          </a:xfrm>
          <a:prstGeom prst="rect">
            <a:avLst/>
          </a:prstGeom>
        </p:spPr>
        <p:txBody>
          <a:bodyPr lIns="0" tIns="0" rIns="0" bIns="0" rtlCol="0" anchor="t">
            <a:spAutoFit/>
          </a:bodyPr>
          <a:lstStyle/>
          <a:p>
            <a:pPr algn="ctr">
              <a:lnSpc>
                <a:spcPts val="6595"/>
              </a:lnSpc>
            </a:pPr>
            <a:r>
              <a:rPr lang="en-US" sz="4710">
                <a:solidFill>
                  <a:srgbClr val="000000"/>
                </a:solidFill>
                <a:latin typeface="Canva Sans Bold"/>
              </a:rPr>
              <a:t>The accuracy on train data is 0.794 </a:t>
            </a:r>
          </a:p>
          <a:p>
            <a:pPr algn="ctr">
              <a:lnSpc>
                <a:spcPts val="6595"/>
              </a:lnSpc>
            </a:pPr>
            <a:r>
              <a:rPr lang="en-US" sz="4710">
                <a:solidFill>
                  <a:srgbClr val="000000"/>
                </a:solidFill>
                <a:latin typeface="Canva Sans Bold"/>
              </a:rPr>
              <a:t>The accuracy on test data is 0.747 </a:t>
            </a:r>
          </a:p>
          <a:p>
            <a:pPr algn="ctr">
              <a:lnSpc>
                <a:spcPts val="6595"/>
              </a:lnSpc>
            </a:pPr>
            <a:r>
              <a:rPr lang="en-US" sz="4710">
                <a:solidFill>
                  <a:srgbClr val="000000"/>
                </a:solidFill>
                <a:latin typeface="Canva Sans Bold"/>
              </a:rPr>
              <a:t>The precision on test data is 0.721 </a:t>
            </a:r>
          </a:p>
          <a:p>
            <a:pPr algn="ctr">
              <a:lnSpc>
                <a:spcPts val="6595"/>
              </a:lnSpc>
            </a:pPr>
            <a:r>
              <a:rPr lang="en-US" sz="4710">
                <a:solidFill>
                  <a:srgbClr val="000000"/>
                </a:solidFill>
                <a:latin typeface="Canva Sans Bold"/>
              </a:rPr>
              <a:t>The recall on test data is 0.76</a:t>
            </a:r>
          </a:p>
          <a:p>
            <a:pPr algn="ctr">
              <a:lnSpc>
                <a:spcPts val="6595"/>
              </a:lnSpc>
            </a:pPr>
            <a:r>
              <a:rPr lang="en-US" sz="4710">
                <a:solidFill>
                  <a:srgbClr val="000000"/>
                </a:solidFill>
                <a:latin typeface="Canva Sans Bold"/>
              </a:rPr>
              <a:t> The f1 on test data is 0.74 </a:t>
            </a:r>
          </a:p>
          <a:p>
            <a:pPr algn="ctr">
              <a:lnSpc>
                <a:spcPts val="6595"/>
              </a:lnSpc>
              <a:spcBef>
                <a:spcPct val="0"/>
              </a:spcBef>
            </a:pPr>
            <a:r>
              <a:rPr lang="en-US" sz="4710">
                <a:solidFill>
                  <a:srgbClr val="000000"/>
                </a:solidFill>
                <a:latin typeface="Canva Sans Bold"/>
              </a:rPr>
              <a:t>The auc on test data is 0.747</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0" y="1674536"/>
            <a:ext cx="18288000" cy="19050"/>
          </a:xfrm>
          <a:prstGeom prst="line">
            <a:avLst/>
          </a:prstGeom>
          <a:ln w="133350" cap="flat">
            <a:solidFill>
              <a:srgbClr val="000000"/>
            </a:solidFill>
            <a:prstDash val="solid"/>
            <a:headEnd type="none" w="sm" len="sm"/>
            <a:tailEnd type="none" w="sm" len="sm"/>
          </a:ln>
        </p:spPr>
      </p:sp>
      <p:grpSp>
        <p:nvGrpSpPr>
          <p:cNvPr id="3" name="Group 3"/>
          <p:cNvGrpSpPr/>
          <p:nvPr/>
        </p:nvGrpSpPr>
        <p:grpSpPr>
          <a:xfrm>
            <a:off x="49520" y="4559598"/>
            <a:ext cx="392167" cy="392167"/>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sp>
        <p:nvSpPr>
          <p:cNvPr id="6" name="TextBox 6"/>
          <p:cNvSpPr txBox="1"/>
          <p:nvPr/>
        </p:nvSpPr>
        <p:spPr>
          <a:xfrm>
            <a:off x="-69" y="-100294"/>
            <a:ext cx="16979012" cy="1708154"/>
          </a:xfrm>
          <a:prstGeom prst="rect">
            <a:avLst/>
          </a:prstGeom>
        </p:spPr>
        <p:txBody>
          <a:bodyPr lIns="0" tIns="0" rIns="0" bIns="0" rtlCol="0" anchor="t">
            <a:spAutoFit/>
          </a:bodyPr>
          <a:lstStyle/>
          <a:p>
            <a:pPr algn="ctr">
              <a:lnSpc>
                <a:spcPts val="13999"/>
              </a:lnSpc>
            </a:pPr>
            <a:r>
              <a:rPr lang="en-US" sz="9999">
                <a:solidFill>
                  <a:srgbClr val="EB8633"/>
                </a:solidFill>
                <a:latin typeface="Canva Sans Bold"/>
              </a:rPr>
              <a:t>Process Design</a:t>
            </a:r>
          </a:p>
        </p:txBody>
      </p:sp>
      <p:sp>
        <p:nvSpPr>
          <p:cNvPr id="7" name="TextBox 7"/>
          <p:cNvSpPr txBox="1"/>
          <p:nvPr/>
        </p:nvSpPr>
        <p:spPr>
          <a:xfrm>
            <a:off x="404668" y="4355354"/>
            <a:ext cx="17317034" cy="1382180"/>
          </a:xfrm>
          <a:prstGeom prst="rect">
            <a:avLst/>
          </a:prstGeom>
        </p:spPr>
        <p:txBody>
          <a:bodyPr lIns="0" tIns="0" rIns="0" bIns="0" rtlCol="0" anchor="t">
            <a:spAutoFit/>
          </a:bodyPr>
          <a:lstStyle/>
          <a:p>
            <a:pPr algn="ctr">
              <a:lnSpc>
                <a:spcPts val="5568"/>
              </a:lnSpc>
            </a:pPr>
            <a:r>
              <a:rPr lang="en-US" sz="3977">
                <a:solidFill>
                  <a:srgbClr val="000000"/>
                </a:solidFill>
                <a:latin typeface="Canva Sans"/>
              </a:rPr>
              <a:t>The idea behind using this is we have a prior knowledge on our output values. </a:t>
            </a:r>
          </a:p>
        </p:txBody>
      </p:sp>
      <p:sp>
        <p:nvSpPr>
          <p:cNvPr id="8" name="TextBox 8"/>
          <p:cNvSpPr txBox="1"/>
          <p:nvPr/>
        </p:nvSpPr>
        <p:spPr>
          <a:xfrm>
            <a:off x="604520" y="2712750"/>
            <a:ext cx="14081798" cy="712456"/>
          </a:xfrm>
          <a:prstGeom prst="rect">
            <a:avLst/>
          </a:prstGeom>
        </p:spPr>
        <p:txBody>
          <a:bodyPr lIns="0" tIns="0" rIns="0" bIns="0" rtlCol="0" anchor="t">
            <a:spAutoFit/>
          </a:bodyPr>
          <a:lstStyle/>
          <a:p>
            <a:pPr algn="ctr">
              <a:lnSpc>
                <a:spcPts val="5880"/>
              </a:lnSpc>
            </a:pPr>
            <a:r>
              <a:rPr lang="en-US" sz="4200">
                <a:solidFill>
                  <a:srgbClr val="000000"/>
                </a:solidFill>
                <a:latin typeface="Canva Sans"/>
              </a:rPr>
              <a:t>The process is done by Supervised learning Algorithm.</a:t>
            </a:r>
            <a:r>
              <a:rPr lang="en-US" sz="4200">
                <a:solidFill>
                  <a:srgbClr val="000000"/>
                </a:solidFill>
                <a:latin typeface="Canva Sans Bold"/>
              </a:rPr>
              <a:t> </a:t>
            </a:r>
          </a:p>
        </p:txBody>
      </p:sp>
      <p:sp>
        <p:nvSpPr>
          <p:cNvPr id="9" name="TextBox 9"/>
          <p:cNvSpPr txBox="1"/>
          <p:nvPr/>
        </p:nvSpPr>
        <p:spPr>
          <a:xfrm>
            <a:off x="441688" y="8175316"/>
            <a:ext cx="17609355" cy="2089769"/>
          </a:xfrm>
          <a:prstGeom prst="rect">
            <a:avLst/>
          </a:prstGeom>
        </p:spPr>
        <p:txBody>
          <a:bodyPr lIns="0" tIns="0" rIns="0" bIns="0" rtlCol="0" anchor="t">
            <a:spAutoFit/>
          </a:bodyPr>
          <a:lstStyle/>
          <a:p>
            <a:pPr algn="ctr">
              <a:lnSpc>
                <a:spcPts val="5565"/>
              </a:lnSpc>
            </a:pPr>
            <a:r>
              <a:rPr lang="en-US" sz="3975">
                <a:solidFill>
                  <a:srgbClr val="000000"/>
                </a:solidFill>
                <a:latin typeface="Canva Sans"/>
              </a:rPr>
              <a:t>Common algorithms in supervised learning includes logistic regression, Decision tree Classifier, Random Forest , support vector machines,</a:t>
            </a:r>
            <a:r>
              <a:rPr lang="en-US" sz="3975">
                <a:solidFill>
                  <a:srgbClr val="000000"/>
                </a:solidFill>
                <a:latin typeface="Canva Sans Bold"/>
              </a:rPr>
              <a:t> </a:t>
            </a:r>
            <a:r>
              <a:rPr lang="en-US" sz="3975">
                <a:solidFill>
                  <a:srgbClr val="000000"/>
                </a:solidFill>
                <a:latin typeface="Canva Sans"/>
              </a:rPr>
              <a:t>Gradient boosting . xtreme Gradient Boosting</a:t>
            </a:r>
          </a:p>
        </p:txBody>
      </p:sp>
      <p:grpSp>
        <p:nvGrpSpPr>
          <p:cNvPr id="10" name="Group 10"/>
          <p:cNvGrpSpPr/>
          <p:nvPr/>
        </p:nvGrpSpPr>
        <p:grpSpPr>
          <a:xfrm>
            <a:off x="86540" y="6514452"/>
            <a:ext cx="392167" cy="392167"/>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13" name="Group 13"/>
          <p:cNvGrpSpPr/>
          <p:nvPr/>
        </p:nvGrpSpPr>
        <p:grpSpPr>
          <a:xfrm>
            <a:off x="-69" y="2910995"/>
            <a:ext cx="392167" cy="392167"/>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16" name="Group 16"/>
          <p:cNvGrpSpPr/>
          <p:nvPr/>
        </p:nvGrpSpPr>
        <p:grpSpPr>
          <a:xfrm>
            <a:off x="49520" y="8482054"/>
            <a:ext cx="392167" cy="392167"/>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sp>
        <p:nvSpPr>
          <p:cNvPr id="19" name="TextBox 19"/>
          <p:cNvSpPr txBox="1"/>
          <p:nvPr/>
        </p:nvSpPr>
        <p:spPr>
          <a:xfrm>
            <a:off x="196014" y="6198728"/>
            <a:ext cx="16234016" cy="3059572"/>
          </a:xfrm>
          <a:prstGeom prst="rect">
            <a:avLst/>
          </a:prstGeom>
        </p:spPr>
        <p:txBody>
          <a:bodyPr lIns="0" tIns="0" rIns="0" bIns="0" rtlCol="0" anchor="t">
            <a:spAutoFit/>
          </a:bodyPr>
          <a:lstStyle/>
          <a:p>
            <a:pPr algn="ctr">
              <a:lnSpc>
                <a:spcPts val="5890"/>
              </a:lnSpc>
            </a:pPr>
            <a:r>
              <a:rPr lang="en-US" sz="4207">
                <a:solidFill>
                  <a:srgbClr val="000000"/>
                </a:solidFill>
                <a:latin typeface="Canva Sans"/>
              </a:rPr>
              <a:t> It acts as a guide to teach the algorithms what conclusion it should come up with.</a:t>
            </a:r>
          </a:p>
          <a:p>
            <a:pPr algn="ctr">
              <a:lnSpc>
                <a:spcPts val="13215"/>
              </a:lnSpc>
            </a:pPr>
            <a:endParaRPr lang="en-US" sz="4207">
              <a:solidFill>
                <a:srgbClr val="000000"/>
              </a:solidFill>
              <a:latin typeface="Canva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23693"/>
            <a:ext cx="17665359" cy="1210015"/>
            <a:chOff x="0" y="0"/>
            <a:chExt cx="4652605" cy="318687"/>
          </a:xfrm>
        </p:grpSpPr>
        <p:sp>
          <p:nvSpPr>
            <p:cNvPr id="3" name="Freeform 3"/>
            <p:cNvSpPr/>
            <p:nvPr/>
          </p:nvSpPr>
          <p:spPr>
            <a:xfrm>
              <a:off x="0" y="0"/>
              <a:ext cx="4652605" cy="318687"/>
            </a:xfrm>
            <a:custGeom>
              <a:avLst/>
              <a:gdLst/>
              <a:ahLst/>
              <a:cxnLst/>
              <a:rect l="l" t="t" r="r" b="b"/>
              <a:pathLst>
                <a:path w="4652605" h="318687">
                  <a:moveTo>
                    <a:pt x="22351" y="0"/>
                  </a:moveTo>
                  <a:lnTo>
                    <a:pt x="4630254" y="0"/>
                  </a:lnTo>
                  <a:cubicBezTo>
                    <a:pt x="4636182" y="0"/>
                    <a:pt x="4641867" y="2355"/>
                    <a:pt x="4646058" y="6546"/>
                  </a:cubicBezTo>
                  <a:cubicBezTo>
                    <a:pt x="4650250" y="10738"/>
                    <a:pt x="4652605" y="16423"/>
                    <a:pt x="4652605" y="22351"/>
                  </a:cubicBezTo>
                  <a:lnTo>
                    <a:pt x="4652605" y="296336"/>
                  </a:lnTo>
                  <a:cubicBezTo>
                    <a:pt x="4652605" y="308680"/>
                    <a:pt x="4642598" y="318687"/>
                    <a:pt x="4630254" y="318687"/>
                  </a:cubicBezTo>
                  <a:lnTo>
                    <a:pt x="22351" y="318687"/>
                  </a:lnTo>
                  <a:cubicBezTo>
                    <a:pt x="10007" y="318687"/>
                    <a:pt x="0" y="308680"/>
                    <a:pt x="0" y="296336"/>
                  </a:cubicBezTo>
                  <a:lnTo>
                    <a:pt x="0" y="22351"/>
                  </a:lnTo>
                  <a:cubicBezTo>
                    <a:pt x="0" y="10007"/>
                    <a:pt x="10007" y="0"/>
                    <a:pt x="22351" y="0"/>
                  </a:cubicBezTo>
                  <a:close/>
                </a:path>
              </a:pathLst>
            </a:custGeom>
            <a:solidFill>
              <a:srgbClr val="EB8633"/>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5" name="TextBox 5"/>
          <p:cNvSpPr txBox="1"/>
          <p:nvPr/>
        </p:nvSpPr>
        <p:spPr>
          <a:xfrm>
            <a:off x="270943" y="512173"/>
            <a:ext cx="14153567" cy="928280"/>
          </a:xfrm>
          <a:prstGeom prst="rect">
            <a:avLst/>
          </a:prstGeom>
        </p:spPr>
        <p:txBody>
          <a:bodyPr lIns="0" tIns="0" rIns="0" bIns="0" rtlCol="0" anchor="t">
            <a:spAutoFit/>
          </a:bodyPr>
          <a:lstStyle/>
          <a:p>
            <a:pPr algn="ctr">
              <a:lnSpc>
                <a:spcPts val="7634"/>
              </a:lnSpc>
              <a:spcBef>
                <a:spcPct val="0"/>
              </a:spcBef>
            </a:pPr>
            <a:r>
              <a:rPr lang="en-US" sz="5453">
                <a:solidFill>
                  <a:srgbClr val="000000"/>
                </a:solidFill>
                <a:latin typeface="Canva Sans Bold"/>
              </a:rPr>
              <a:t>3.Random forest With Cross Validation </a:t>
            </a:r>
          </a:p>
        </p:txBody>
      </p:sp>
      <p:grpSp>
        <p:nvGrpSpPr>
          <p:cNvPr id="6" name="Group 6"/>
          <p:cNvGrpSpPr/>
          <p:nvPr/>
        </p:nvGrpSpPr>
        <p:grpSpPr>
          <a:xfrm>
            <a:off x="3927197" y="2947214"/>
            <a:ext cx="10646441" cy="6949370"/>
            <a:chOff x="0" y="0"/>
            <a:chExt cx="2804001" cy="1830287"/>
          </a:xfrm>
        </p:grpSpPr>
        <p:sp>
          <p:nvSpPr>
            <p:cNvPr id="7" name="Freeform 7"/>
            <p:cNvSpPr/>
            <p:nvPr/>
          </p:nvSpPr>
          <p:spPr>
            <a:xfrm>
              <a:off x="0" y="0"/>
              <a:ext cx="2804001" cy="1830287"/>
            </a:xfrm>
            <a:custGeom>
              <a:avLst/>
              <a:gdLst/>
              <a:ahLst/>
              <a:cxnLst/>
              <a:rect l="l" t="t" r="r" b="b"/>
              <a:pathLst>
                <a:path w="2804001" h="1830287">
                  <a:moveTo>
                    <a:pt x="37086" y="0"/>
                  </a:moveTo>
                  <a:lnTo>
                    <a:pt x="2766915" y="0"/>
                  </a:lnTo>
                  <a:cubicBezTo>
                    <a:pt x="2776750" y="0"/>
                    <a:pt x="2786184" y="3907"/>
                    <a:pt x="2793139" y="10862"/>
                  </a:cubicBezTo>
                  <a:cubicBezTo>
                    <a:pt x="2800094" y="17817"/>
                    <a:pt x="2804001" y="27250"/>
                    <a:pt x="2804001" y="37086"/>
                  </a:cubicBezTo>
                  <a:lnTo>
                    <a:pt x="2804001" y="1793200"/>
                  </a:lnTo>
                  <a:cubicBezTo>
                    <a:pt x="2804001" y="1813683"/>
                    <a:pt x="2787397" y="1830287"/>
                    <a:pt x="2766915" y="1830287"/>
                  </a:cubicBezTo>
                  <a:lnTo>
                    <a:pt x="37086" y="1830287"/>
                  </a:lnTo>
                  <a:cubicBezTo>
                    <a:pt x="16604" y="1830287"/>
                    <a:pt x="0" y="1813683"/>
                    <a:pt x="0" y="1793200"/>
                  </a:cubicBezTo>
                  <a:lnTo>
                    <a:pt x="0" y="37086"/>
                  </a:lnTo>
                  <a:cubicBezTo>
                    <a:pt x="0" y="16604"/>
                    <a:pt x="16604" y="0"/>
                    <a:pt x="37086" y="0"/>
                  </a:cubicBezTo>
                  <a:close/>
                </a:path>
              </a:pathLst>
            </a:custGeom>
            <a:solidFill>
              <a:srgbClr val="7B7D7D"/>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9" name="TextBox 9"/>
          <p:cNvSpPr txBox="1"/>
          <p:nvPr/>
        </p:nvSpPr>
        <p:spPr>
          <a:xfrm>
            <a:off x="4076326" y="3936697"/>
            <a:ext cx="10348183" cy="4884679"/>
          </a:xfrm>
          <a:prstGeom prst="rect">
            <a:avLst/>
          </a:prstGeom>
        </p:spPr>
        <p:txBody>
          <a:bodyPr lIns="0" tIns="0" rIns="0" bIns="0" rtlCol="0" anchor="t">
            <a:spAutoFit/>
          </a:bodyPr>
          <a:lstStyle/>
          <a:p>
            <a:pPr algn="ctr">
              <a:lnSpc>
                <a:spcPts val="6595"/>
              </a:lnSpc>
            </a:pPr>
            <a:r>
              <a:rPr lang="en-US" sz="4710">
                <a:solidFill>
                  <a:srgbClr val="000000"/>
                </a:solidFill>
                <a:latin typeface="Canva Sans Bold"/>
              </a:rPr>
              <a:t>The accuracy on train data is 0.802 </a:t>
            </a:r>
          </a:p>
          <a:p>
            <a:pPr algn="ctr">
              <a:lnSpc>
                <a:spcPts val="6595"/>
              </a:lnSpc>
            </a:pPr>
            <a:r>
              <a:rPr lang="en-US" sz="4710">
                <a:solidFill>
                  <a:srgbClr val="000000"/>
                </a:solidFill>
                <a:latin typeface="Canva Sans Bold"/>
              </a:rPr>
              <a:t>The accuracy on test data is 0.785 </a:t>
            </a:r>
          </a:p>
          <a:p>
            <a:pPr algn="ctr">
              <a:lnSpc>
                <a:spcPts val="6595"/>
              </a:lnSpc>
            </a:pPr>
            <a:r>
              <a:rPr lang="en-US" sz="4710">
                <a:solidFill>
                  <a:srgbClr val="000000"/>
                </a:solidFill>
                <a:latin typeface="Canva Sans Bold"/>
              </a:rPr>
              <a:t>The precision on test data is 0.741</a:t>
            </a:r>
          </a:p>
          <a:p>
            <a:pPr algn="ctr">
              <a:lnSpc>
                <a:spcPts val="6595"/>
              </a:lnSpc>
            </a:pPr>
            <a:r>
              <a:rPr lang="en-US" sz="4710">
                <a:solidFill>
                  <a:srgbClr val="000000"/>
                </a:solidFill>
                <a:latin typeface="Canva Sans Bold"/>
              </a:rPr>
              <a:t> The recall on test data is 0.813 </a:t>
            </a:r>
          </a:p>
          <a:p>
            <a:pPr algn="ctr">
              <a:lnSpc>
                <a:spcPts val="6595"/>
              </a:lnSpc>
            </a:pPr>
            <a:r>
              <a:rPr lang="en-US" sz="4710">
                <a:solidFill>
                  <a:srgbClr val="000000"/>
                </a:solidFill>
                <a:latin typeface="Canva Sans Bold"/>
              </a:rPr>
              <a:t>The f1 on test data is 0.776 </a:t>
            </a:r>
          </a:p>
          <a:p>
            <a:pPr algn="ctr">
              <a:lnSpc>
                <a:spcPts val="6595"/>
              </a:lnSpc>
              <a:spcBef>
                <a:spcPct val="0"/>
              </a:spcBef>
            </a:pPr>
            <a:r>
              <a:rPr lang="en-US" sz="4710">
                <a:solidFill>
                  <a:srgbClr val="000000"/>
                </a:solidFill>
                <a:latin typeface="Canva Sans Bold"/>
              </a:rPr>
              <a:t>The auc on test data is 0.788</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23693"/>
            <a:ext cx="17665359" cy="1210015"/>
            <a:chOff x="0" y="0"/>
            <a:chExt cx="4652605" cy="318687"/>
          </a:xfrm>
        </p:grpSpPr>
        <p:sp>
          <p:nvSpPr>
            <p:cNvPr id="3" name="Freeform 3"/>
            <p:cNvSpPr/>
            <p:nvPr/>
          </p:nvSpPr>
          <p:spPr>
            <a:xfrm>
              <a:off x="0" y="0"/>
              <a:ext cx="4652605" cy="318687"/>
            </a:xfrm>
            <a:custGeom>
              <a:avLst/>
              <a:gdLst/>
              <a:ahLst/>
              <a:cxnLst/>
              <a:rect l="l" t="t" r="r" b="b"/>
              <a:pathLst>
                <a:path w="4652605" h="318687">
                  <a:moveTo>
                    <a:pt x="22351" y="0"/>
                  </a:moveTo>
                  <a:lnTo>
                    <a:pt x="4630254" y="0"/>
                  </a:lnTo>
                  <a:cubicBezTo>
                    <a:pt x="4636182" y="0"/>
                    <a:pt x="4641867" y="2355"/>
                    <a:pt x="4646058" y="6546"/>
                  </a:cubicBezTo>
                  <a:cubicBezTo>
                    <a:pt x="4650250" y="10738"/>
                    <a:pt x="4652605" y="16423"/>
                    <a:pt x="4652605" y="22351"/>
                  </a:cubicBezTo>
                  <a:lnTo>
                    <a:pt x="4652605" y="296336"/>
                  </a:lnTo>
                  <a:cubicBezTo>
                    <a:pt x="4652605" y="308680"/>
                    <a:pt x="4642598" y="318687"/>
                    <a:pt x="4630254" y="318687"/>
                  </a:cubicBezTo>
                  <a:lnTo>
                    <a:pt x="22351" y="318687"/>
                  </a:lnTo>
                  <a:cubicBezTo>
                    <a:pt x="10007" y="318687"/>
                    <a:pt x="0" y="308680"/>
                    <a:pt x="0" y="296336"/>
                  </a:cubicBezTo>
                  <a:lnTo>
                    <a:pt x="0" y="22351"/>
                  </a:lnTo>
                  <a:cubicBezTo>
                    <a:pt x="0" y="10007"/>
                    <a:pt x="10007" y="0"/>
                    <a:pt x="22351" y="0"/>
                  </a:cubicBezTo>
                  <a:close/>
                </a:path>
              </a:pathLst>
            </a:custGeom>
            <a:solidFill>
              <a:srgbClr val="EB8633"/>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5" name="TextBox 5"/>
          <p:cNvSpPr txBox="1"/>
          <p:nvPr/>
        </p:nvSpPr>
        <p:spPr>
          <a:xfrm>
            <a:off x="240385" y="512173"/>
            <a:ext cx="17018915" cy="928280"/>
          </a:xfrm>
          <a:prstGeom prst="rect">
            <a:avLst/>
          </a:prstGeom>
        </p:spPr>
        <p:txBody>
          <a:bodyPr lIns="0" tIns="0" rIns="0" bIns="0" rtlCol="0" anchor="t">
            <a:spAutoFit/>
          </a:bodyPr>
          <a:lstStyle/>
          <a:p>
            <a:pPr algn="ctr">
              <a:lnSpc>
                <a:spcPts val="7634"/>
              </a:lnSpc>
              <a:spcBef>
                <a:spcPct val="0"/>
              </a:spcBef>
            </a:pPr>
            <a:r>
              <a:rPr lang="en-US" sz="5453">
                <a:solidFill>
                  <a:srgbClr val="000000"/>
                </a:solidFill>
                <a:latin typeface="Canva Sans Bold"/>
              </a:rPr>
              <a:t> 4.Support Vector Machine With Cross Validation</a:t>
            </a:r>
          </a:p>
        </p:txBody>
      </p:sp>
      <p:grpSp>
        <p:nvGrpSpPr>
          <p:cNvPr id="6" name="Group 6"/>
          <p:cNvGrpSpPr/>
          <p:nvPr/>
        </p:nvGrpSpPr>
        <p:grpSpPr>
          <a:xfrm>
            <a:off x="3927197" y="2947214"/>
            <a:ext cx="10646441" cy="6949370"/>
            <a:chOff x="0" y="0"/>
            <a:chExt cx="2804001" cy="1830287"/>
          </a:xfrm>
        </p:grpSpPr>
        <p:sp>
          <p:nvSpPr>
            <p:cNvPr id="7" name="Freeform 7"/>
            <p:cNvSpPr/>
            <p:nvPr/>
          </p:nvSpPr>
          <p:spPr>
            <a:xfrm>
              <a:off x="0" y="0"/>
              <a:ext cx="2804001" cy="1830287"/>
            </a:xfrm>
            <a:custGeom>
              <a:avLst/>
              <a:gdLst/>
              <a:ahLst/>
              <a:cxnLst/>
              <a:rect l="l" t="t" r="r" b="b"/>
              <a:pathLst>
                <a:path w="2804001" h="1830287">
                  <a:moveTo>
                    <a:pt x="37086" y="0"/>
                  </a:moveTo>
                  <a:lnTo>
                    <a:pt x="2766915" y="0"/>
                  </a:lnTo>
                  <a:cubicBezTo>
                    <a:pt x="2776750" y="0"/>
                    <a:pt x="2786184" y="3907"/>
                    <a:pt x="2793139" y="10862"/>
                  </a:cubicBezTo>
                  <a:cubicBezTo>
                    <a:pt x="2800094" y="17817"/>
                    <a:pt x="2804001" y="27250"/>
                    <a:pt x="2804001" y="37086"/>
                  </a:cubicBezTo>
                  <a:lnTo>
                    <a:pt x="2804001" y="1793200"/>
                  </a:lnTo>
                  <a:cubicBezTo>
                    <a:pt x="2804001" y="1813683"/>
                    <a:pt x="2787397" y="1830287"/>
                    <a:pt x="2766915" y="1830287"/>
                  </a:cubicBezTo>
                  <a:lnTo>
                    <a:pt x="37086" y="1830287"/>
                  </a:lnTo>
                  <a:cubicBezTo>
                    <a:pt x="16604" y="1830287"/>
                    <a:pt x="0" y="1813683"/>
                    <a:pt x="0" y="1793200"/>
                  </a:cubicBezTo>
                  <a:lnTo>
                    <a:pt x="0" y="37086"/>
                  </a:lnTo>
                  <a:cubicBezTo>
                    <a:pt x="0" y="16604"/>
                    <a:pt x="16604" y="0"/>
                    <a:pt x="37086" y="0"/>
                  </a:cubicBezTo>
                  <a:close/>
                </a:path>
              </a:pathLst>
            </a:custGeom>
            <a:solidFill>
              <a:srgbClr val="7B7D7D"/>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9" name="TextBox 9"/>
          <p:cNvSpPr txBox="1"/>
          <p:nvPr/>
        </p:nvSpPr>
        <p:spPr>
          <a:xfrm>
            <a:off x="4246317" y="3936697"/>
            <a:ext cx="10008201" cy="4884679"/>
          </a:xfrm>
          <a:prstGeom prst="rect">
            <a:avLst/>
          </a:prstGeom>
        </p:spPr>
        <p:txBody>
          <a:bodyPr lIns="0" tIns="0" rIns="0" bIns="0" rtlCol="0" anchor="t">
            <a:spAutoFit/>
          </a:bodyPr>
          <a:lstStyle/>
          <a:p>
            <a:pPr algn="ctr">
              <a:lnSpc>
                <a:spcPts val="6595"/>
              </a:lnSpc>
            </a:pPr>
            <a:r>
              <a:rPr lang="en-US" sz="4710">
                <a:solidFill>
                  <a:srgbClr val="000000"/>
                </a:solidFill>
                <a:latin typeface="Canva Sans Bold"/>
              </a:rPr>
              <a:t>The accuracy on train data is 0.81 </a:t>
            </a:r>
          </a:p>
          <a:p>
            <a:pPr algn="ctr">
              <a:lnSpc>
                <a:spcPts val="6595"/>
              </a:lnSpc>
            </a:pPr>
            <a:r>
              <a:rPr lang="en-US" sz="4710">
                <a:solidFill>
                  <a:srgbClr val="000000"/>
                </a:solidFill>
                <a:latin typeface="Canva Sans Bold"/>
              </a:rPr>
              <a:t>The accuracy on test data is 0.783 </a:t>
            </a:r>
          </a:p>
          <a:p>
            <a:pPr algn="ctr">
              <a:lnSpc>
                <a:spcPts val="6595"/>
              </a:lnSpc>
            </a:pPr>
            <a:r>
              <a:rPr lang="en-US" sz="4710">
                <a:solidFill>
                  <a:srgbClr val="000000"/>
                </a:solidFill>
                <a:latin typeface="Canva Sans Bold"/>
              </a:rPr>
              <a:t>The precision on test data is 0.727 </a:t>
            </a:r>
          </a:p>
          <a:p>
            <a:pPr algn="ctr">
              <a:lnSpc>
                <a:spcPts val="6595"/>
              </a:lnSpc>
            </a:pPr>
            <a:r>
              <a:rPr lang="en-US" sz="4710">
                <a:solidFill>
                  <a:srgbClr val="000000"/>
                </a:solidFill>
                <a:latin typeface="Canva Sans Bold"/>
              </a:rPr>
              <a:t>The recall on test data is 0.818 </a:t>
            </a:r>
          </a:p>
          <a:p>
            <a:pPr algn="ctr">
              <a:lnSpc>
                <a:spcPts val="6595"/>
              </a:lnSpc>
            </a:pPr>
            <a:r>
              <a:rPr lang="en-US" sz="4710">
                <a:solidFill>
                  <a:srgbClr val="000000"/>
                </a:solidFill>
                <a:latin typeface="Canva Sans Bold"/>
              </a:rPr>
              <a:t>The f1 on test data is 0.77 </a:t>
            </a:r>
          </a:p>
          <a:p>
            <a:pPr algn="ctr">
              <a:lnSpc>
                <a:spcPts val="6595"/>
              </a:lnSpc>
              <a:spcBef>
                <a:spcPct val="0"/>
              </a:spcBef>
            </a:pPr>
            <a:r>
              <a:rPr lang="en-US" sz="4710">
                <a:solidFill>
                  <a:srgbClr val="000000"/>
                </a:solidFill>
                <a:latin typeface="Canva Sans Bold"/>
              </a:rPr>
              <a:t>The auc on test data is 0.786</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23693"/>
            <a:ext cx="17665359" cy="1210015"/>
            <a:chOff x="0" y="0"/>
            <a:chExt cx="4652605" cy="318687"/>
          </a:xfrm>
        </p:grpSpPr>
        <p:sp>
          <p:nvSpPr>
            <p:cNvPr id="3" name="Freeform 3"/>
            <p:cNvSpPr/>
            <p:nvPr/>
          </p:nvSpPr>
          <p:spPr>
            <a:xfrm>
              <a:off x="0" y="0"/>
              <a:ext cx="4652605" cy="318687"/>
            </a:xfrm>
            <a:custGeom>
              <a:avLst/>
              <a:gdLst/>
              <a:ahLst/>
              <a:cxnLst/>
              <a:rect l="l" t="t" r="r" b="b"/>
              <a:pathLst>
                <a:path w="4652605" h="318687">
                  <a:moveTo>
                    <a:pt x="22351" y="0"/>
                  </a:moveTo>
                  <a:lnTo>
                    <a:pt x="4630254" y="0"/>
                  </a:lnTo>
                  <a:cubicBezTo>
                    <a:pt x="4636182" y="0"/>
                    <a:pt x="4641867" y="2355"/>
                    <a:pt x="4646058" y="6546"/>
                  </a:cubicBezTo>
                  <a:cubicBezTo>
                    <a:pt x="4650250" y="10738"/>
                    <a:pt x="4652605" y="16423"/>
                    <a:pt x="4652605" y="22351"/>
                  </a:cubicBezTo>
                  <a:lnTo>
                    <a:pt x="4652605" y="296336"/>
                  </a:lnTo>
                  <a:cubicBezTo>
                    <a:pt x="4652605" y="308680"/>
                    <a:pt x="4642598" y="318687"/>
                    <a:pt x="4630254" y="318687"/>
                  </a:cubicBezTo>
                  <a:lnTo>
                    <a:pt x="22351" y="318687"/>
                  </a:lnTo>
                  <a:cubicBezTo>
                    <a:pt x="10007" y="318687"/>
                    <a:pt x="0" y="308680"/>
                    <a:pt x="0" y="296336"/>
                  </a:cubicBezTo>
                  <a:lnTo>
                    <a:pt x="0" y="22351"/>
                  </a:lnTo>
                  <a:cubicBezTo>
                    <a:pt x="0" y="10007"/>
                    <a:pt x="10007" y="0"/>
                    <a:pt x="22351" y="0"/>
                  </a:cubicBezTo>
                  <a:close/>
                </a:path>
              </a:pathLst>
            </a:custGeom>
            <a:solidFill>
              <a:srgbClr val="EB8633"/>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5" name="TextBox 5"/>
          <p:cNvSpPr txBox="1"/>
          <p:nvPr/>
        </p:nvSpPr>
        <p:spPr>
          <a:xfrm>
            <a:off x="283774" y="512173"/>
            <a:ext cx="14508293" cy="928280"/>
          </a:xfrm>
          <a:prstGeom prst="rect">
            <a:avLst/>
          </a:prstGeom>
        </p:spPr>
        <p:txBody>
          <a:bodyPr lIns="0" tIns="0" rIns="0" bIns="0" rtlCol="0" anchor="t">
            <a:spAutoFit/>
          </a:bodyPr>
          <a:lstStyle/>
          <a:p>
            <a:pPr algn="ctr">
              <a:lnSpc>
                <a:spcPts val="7634"/>
              </a:lnSpc>
              <a:spcBef>
                <a:spcPct val="0"/>
              </a:spcBef>
            </a:pPr>
            <a:r>
              <a:rPr lang="en-US" sz="5453">
                <a:solidFill>
                  <a:srgbClr val="000000"/>
                </a:solidFill>
                <a:latin typeface="Canva Sans Bold"/>
              </a:rPr>
              <a:t>5.Gradient Boosting with cross validation</a:t>
            </a:r>
          </a:p>
        </p:txBody>
      </p:sp>
      <p:grpSp>
        <p:nvGrpSpPr>
          <p:cNvPr id="6" name="Group 6"/>
          <p:cNvGrpSpPr/>
          <p:nvPr/>
        </p:nvGrpSpPr>
        <p:grpSpPr>
          <a:xfrm>
            <a:off x="3927197" y="2947214"/>
            <a:ext cx="10646441" cy="6949370"/>
            <a:chOff x="0" y="0"/>
            <a:chExt cx="2804001" cy="1830287"/>
          </a:xfrm>
        </p:grpSpPr>
        <p:sp>
          <p:nvSpPr>
            <p:cNvPr id="7" name="Freeform 7"/>
            <p:cNvSpPr/>
            <p:nvPr/>
          </p:nvSpPr>
          <p:spPr>
            <a:xfrm>
              <a:off x="0" y="0"/>
              <a:ext cx="2804001" cy="1830287"/>
            </a:xfrm>
            <a:custGeom>
              <a:avLst/>
              <a:gdLst/>
              <a:ahLst/>
              <a:cxnLst/>
              <a:rect l="l" t="t" r="r" b="b"/>
              <a:pathLst>
                <a:path w="2804001" h="1830287">
                  <a:moveTo>
                    <a:pt x="37086" y="0"/>
                  </a:moveTo>
                  <a:lnTo>
                    <a:pt x="2766915" y="0"/>
                  </a:lnTo>
                  <a:cubicBezTo>
                    <a:pt x="2776750" y="0"/>
                    <a:pt x="2786184" y="3907"/>
                    <a:pt x="2793139" y="10862"/>
                  </a:cubicBezTo>
                  <a:cubicBezTo>
                    <a:pt x="2800094" y="17817"/>
                    <a:pt x="2804001" y="27250"/>
                    <a:pt x="2804001" y="37086"/>
                  </a:cubicBezTo>
                  <a:lnTo>
                    <a:pt x="2804001" y="1793200"/>
                  </a:lnTo>
                  <a:cubicBezTo>
                    <a:pt x="2804001" y="1813683"/>
                    <a:pt x="2787397" y="1830287"/>
                    <a:pt x="2766915" y="1830287"/>
                  </a:cubicBezTo>
                  <a:lnTo>
                    <a:pt x="37086" y="1830287"/>
                  </a:lnTo>
                  <a:cubicBezTo>
                    <a:pt x="16604" y="1830287"/>
                    <a:pt x="0" y="1813683"/>
                    <a:pt x="0" y="1793200"/>
                  </a:cubicBezTo>
                  <a:lnTo>
                    <a:pt x="0" y="37086"/>
                  </a:lnTo>
                  <a:cubicBezTo>
                    <a:pt x="0" y="16604"/>
                    <a:pt x="16604" y="0"/>
                    <a:pt x="37086" y="0"/>
                  </a:cubicBezTo>
                  <a:close/>
                </a:path>
              </a:pathLst>
            </a:custGeom>
            <a:solidFill>
              <a:srgbClr val="7B7D7D"/>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9" name="TextBox 9"/>
          <p:cNvSpPr txBox="1"/>
          <p:nvPr/>
        </p:nvSpPr>
        <p:spPr>
          <a:xfrm>
            <a:off x="4097178" y="3936697"/>
            <a:ext cx="10306480" cy="4884679"/>
          </a:xfrm>
          <a:prstGeom prst="rect">
            <a:avLst/>
          </a:prstGeom>
        </p:spPr>
        <p:txBody>
          <a:bodyPr lIns="0" tIns="0" rIns="0" bIns="0" rtlCol="0" anchor="t">
            <a:spAutoFit/>
          </a:bodyPr>
          <a:lstStyle/>
          <a:p>
            <a:pPr algn="ctr">
              <a:lnSpc>
                <a:spcPts val="6595"/>
              </a:lnSpc>
            </a:pPr>
            <a:r>
              <a:rPr lang="en-US" sz="4710">
                <a:solidFill>
                  <a:srgbClr val="000000"/>
                </a:solidFill>
                <a:latin typeface="Canva Sans Bold"/>
              </a:rPr>
              <a:t>The accuracy on train data is 0.997 </a:t>
            </a:r>
          </a:p>
          <a:p>
            <a:pPr algn="ctr">
              <a:lnSpc>
                <a:spcPts val="6595"/>
              </a:lnSpc>
            </a:pPr>
            <a:r>
              <a:rPr lang="en-US" sz="4710">
                <a:solidFill>
                  <a:srgbClr val="000000"/>
                </a:solidFill>
                <a:latin typeface="Canva Sans Bold"/>
              </a:rPr>
              <a:t>The accuracy on test data is 0.852</a:t>
            </a:r>
          </a:p>
          <a:p>
            <a:pPr algn="ctr">
              <a:lnSpc>
                <a:spcPts val="6595"/>
              </a:lnSpc>
            </a:pPr>
            <a:r>
              <a:rPr lang="en-US" sz="4710">
                <a:solidFill>
                  <a:srgbClr val="000000"/>
                </a:solidFill>
                <a:latin typeface="Canva Sans Bold"/>
              </a:rPr>
              <a:t> The precision on test data is 0.834 </a:t>
            </a:r>
          </a:p>
          <a:p>
            <a:pPr algn="ctr">
              <a:lnSpc>
                <a:spcPts val="6595"/>
              </a:lnSpc>
            </a:pPr>
            <a:r>
              <a:rPr lang="en-US" sz="4710">
                <a:solidFill>
                  <a:srgbClr val="000000"/>
                </a:solidFill>
                <a:latin typeface="Canva Sans Bold"/>
              </a:rPr>
              <a:t>The recall on test data is 0.865</a:t>
            </a:r>
          </a:p>
          <a:p>
            <a:pPr algn="ctr">
              <a:lnSpc>
                <a:spcPts val="6595"/>
              </a:lnSpc>
            </a:pPr>
            <a:r>
              <a:rPr lang="en-US" sz="4710">
                <a:solidFill>
                  <a:srgbClr val="000000"/>
                </a:solidFill>
                <a:latin typeface="Canva Sans Bold"/>
              </a:rPr>
              <a:t> The f1 on test data is 0.849 </a:t>
            </a:r>
          </a:p>
          <a:p>
            <a:pPr algn="ctr">
              <a:lnSpc>
                <a:spcPts val="6595"/>
              </a:lnSpc>
              <a:spcBef>
                <a:spcPct val="0"/>
              </a:spcBef>
            </a:pPr>
            <a:r>
              <a:rPr lang="en-US" sz="4710">
                <a:solidFill>
                  <a:srgbClr val="000000"/>
                </a:solidFill>
                <a:latin typeface="Canva Sans Bold"/>
              </a:rPr>
              <a:t>The auc on test data is 0.852</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23693"/>
            <a:ext cx="17807250" cy="2061359"/>
            <a:chOff x="0" y="0"/>
            <a:chExt cx="4689975" cy="542909"/>
          </a:xfrm>
        </p:grpSpPr>
        <p:sp>
          <p:nvSpPr>
            <p:cNvPr id="3" name="Freeform 3"/>
            <p:cNvSpPr/>
            <p:nvPr/>
          </p:nvSpPr>
          <p:spPr>
            <a:xfrm>
              <a:off x="0" y="0"/>
              <a:ext cx="4689975" cy="542909"/>
            </a:xfrm>
            <a:custGeom>
              <a:avLst/>
              <a:gdLst/>
              <a:ahLst/>
              <a:cxnLst/>
              <a:rect l="l" t="t" r="r" b="b"/>
              <a:pathLst>
                <a:path w="4689975" h="542909">
                  <a:moveTo>
                    <a:pt x="22173" y="0"/>
                  </a:moveTo>
                  <a:lnTo>
                    <a:pt x="4667803" y="0"/>
                  </a:lnTo>
                  <a:cubicBezTo>
                    <a:pt x="4680048" y="0"/>
                    <a:pt x="4689975" y="9927"/>
                    <a:pt x="4689975" y="22173"/>
                  </a:cubicBezTo>
                  <a:lnTo>
                    <a:pt x="4689975" y="520736"/>
                  </a:lnTo>
                  <a:cubicBezTo>
                    <a:pt x="4689975" y="526617"/>
                    <a:pt x="4687639" y="532257"/>
                    <a:pt x="4683481" y="536415"/>
                  </a:cubicBezTo>
                  <a:cubicBezTo>
                    <a:pt x="4679323" y="540573"/>
                    <a:pt x="4673683" y="542909"/>
                    <a:pt x="4667803" y="542909"/>
                  </a:cubicBezTo>
                  <a:lnTo>
                    <a:pt x="22173" y="542909"/>
                  </a:lnTo>
                  <a:cubicBezTo>
                    <a:pt x="16292" y="542909"/>
                    <a:pt x="10653" y="540573"/>
                    <a:pt x="6494" y="536415"/>
                  </a:cubicBezTo>
                  <a:cubicBezTo>
                    <a:pt x="2336" y="532257"/>
                    <a:pt x="0" y="526617"/>
                    <a:pt x="0" y="520736"/>
                  </a:cubicBezTo>
                  <a:lnTo>
                    <a:pt x="0" y="22173"/>
                  </a:lnTo>
                  <a:cubicBezTo>
                    <a:pt x="0" y="16292"/>
                    <a:pt x="2336" y="10653"/>
                    <a:pt x="6494" y="6494"/>
                  </a:cubicBezTo>
                  <a:cubicBezTo>
                    <a:pt x="10653" y="2336"/>
                    <a:pt x="16292" y="0"/>
                    <a:pt x="22173" y="0"/>
                  </a:cubicBezTo>
                  <a:close/>
                </a:path>
              </a:pathLst>
            </a:custGeom>
            <a:solidFill>
              <a:srgbClr val="EB8633"/>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5" name="TextBox 5"/>
          <p:cNvSpPr txBox="1"/>
          <p:nvPr/>
        </p:nvSpPr>
        <p:spPr>
          <a:xfrm>
            <a:off x="-390206" y="318918"/>
            <a:ext cx="16940053" cy="1890305"/>
          </a:xfrm>
          <a:prstGeom prst="rect">
            <a:avLst/>
          </a:prstGeom>
        </p:spPr>
        <p:txBody>
          <a:bodyPr lIns="0" tIns="0" rIns="0" bIns="0" rtlCol="0" anchor="t">
            <a:spAutoFit/>
          </a:bodyPr>
          <a:lstStyle/>
          <a:p>
            <a:pPr algn="ctr">
              <a:lnSpc>
                <a:spcPts val="7634"/>
              </a:lnSpc>
              <a:spcBef>
                <a:spcPct val="0"/>
              </a:spcBef>
            </a:pPr>
            <a:r>
              <a:rPr lang="en-US" sz="5453">
                <a:solidFill>
                  <a:srgbClr val="000000"/>
                </a:solidFill>
                <a:latin typeface="Canva Sans Bold"/>
              </a:rPr>
              <a:t>6.Xtreme Gradient Boosting(XGB) With Cross Validation</a:t>
            </a:r>
          </a:p>
        </p:txBody>
      </p:sp>
      <p:grpSp>
        <p:nvGrpSpPr>
          <p:cNvPr id="6" name="Group 6"/>
          <p:cNvGrpSpPr/>
          <p:nvPr/>
        </p:nvGrpSpPr>
        <p:grpSpPr>
          <a:xfrm>
            <a:off x="3927197" y="2947214"/>
            <a:ext cx="10646441" cy="6949370"/>
            <a:chOff x="0" y="0"/>
            <a:chExt cx="2804001" cy="1830287"/>
          </a:xfrm>
        </p:grpSpPr>
        <p:sp>
          <p:nvSpPr>
            <p:cNvPr id="7" name="Freeform 7"/>
            <p:cNvSpPr/>
            <p:nvPr/>
          </p:nvSpPr>
          <p:spPr>
            <a:xfrm>
              <a:off x="0" y="0"/>
              <a:ext cx="2804001" cy="1830287"/>
            </a:xfrm>
            <a:custGeom>
              <a:avLst/>
              <a:gdLst/>
              <a:ahLst/>
              <a:cxnLst/>
              <a:rect l="l" t="t" r="r" b="b"/>
              <a:pathLst>
                <a:path w="2804001" h="1830287">
                  <a:moveTo>
                    <a:pt x="37086" y="0"/>
                  </a:moveTo>
                  <a:lnTo>
                    <a:pt x="2766915" y="0"/>
                  </a:lnTo>
                  <a:cubicBezTo>
                    <a:pt x="2776750" y="0"/>
                    <a:pt x="2786184" y="3907"/>
                    <a:pt x="2793139" y="10862"/>
                  </a:cubicBezTo>
                  <a:cubicBezTo>
                    <a:pt x="2800094" y="17817"/>
                    <a:pt x="2804001" y="27250"/>
                    <a:pt x="2804001" y="37086"/>
                  </a:cubicBezTo>
                  <a:lnTo>
                    <a:pt x="2804001" y="1793200"/>
                  </a:lnTo>
                  <a:cubicBezTo>
                    <a:pt x="2804001" y="1813683"/>
                    <a:pt x="2787397" y="1830287"/>
                    <a:pt x="2766915" y="1830287"/>
                  </a:cubicBezTo>
                  <a:lnTo>
                    <a:pt x="37086" y="1830287"/>
                  </a:lnTo>
                  <a:cubicBezTo>
                    <a:pt x="16604" y="1830287"/>
                    <a:pt x="0" y="1813683"/>
                    <a:pt x="0" y="1793200"/>
                  </a:cubicBezTo>
                  <a:lnTo>
                    <a:pt x="0" y="37086"/>
                  </a:lnTo>
                  <a:cubicBezTo>
                    <a:pt x="0" y="16604"/>
                    <a:pt x="16604" y="0"/>
                    <a:pt x="37086" y="0"/>
                  </a:cubicBezTo>
                  <a:close/>
                </a:path>
              </a:pathLst>
            </a:custGeom>
            <a:solidFill>
              <a:srgbClr val="7B7D7D"/>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9" name="TextBox 9"/>
          <p:cNvSpPr txBox="1"/>
          <p:nvPr/>
        </p:nvSpPr>
        <p:spPr>
          <a:xfrm>
            <a:off x="4101845" y="3936697"/>
            <a:ext cx="10297145" cy="4884679"/>
          </a:xfrm>
          <a:prstGeom prst="rect">
            <a:avLst/>
          </a:prstGeom>
        </p:spPr>
        <p:txBody>
          <a:bodyPr lIns="0" tIns="0" rIns="0" bIns="0" rtlCol="0" anchor="t">
            <a:spAutoFit/>
          </a:bodyPr>
          <a:lstStyle/>
          <a:p>
            <a:pPr algn="ctr">
              <a:lnSpc>
                <a:spcPts val="6595"/>
              </a:lnSpc>
            </a:pPr>
            <a:r>
              <a:rPr lang="en-US" sz="4710">
                <a:solidFill>
                  <a:srgbClr val="000000"/>
                </a:solidFill>
                <a:latin typeface="Canva Sans Bold"/>
              </a:rPr>
              <a:t>The accuracy on train data is 0.882 </a:t>
            </a:r>
          </a:p>
          <a:p>
            <a:pPr algn="ctr">
              <a:lnSpc>
                <a:spcPts val="6595"/>
              </a:lnSpc>
            </a:pPr>
            <a:r>
              <a:rPr lang="en-US" sz="4710">
                <a:solidFill>
                  <a:srgbClr val="000000"/>
                </a:solidFill>
                <a:latin typeface="Canva Sans Bold"/>
              </a:rPr>
              <a:t>The accuracy on test data is 0.824 </a:t>
            </a:r>
          </a:p>
          <a:p>
            <a:pPr algn="ctr">
              <a:lnSpc>
                <a:spcPts val="6595"/>
              </a:lnSpc>
            </a:pPr>
            <a:r>
              <a:rPr lang="en-US" sz="4710">
                <a:solidFill>
                  <a:srgbClr val="000000"/>
                </a:solidFill>
                <a:latin typeface="Canva Sans Bold"/>
              </a:rPr>
              <a:t>The precision on test data is 0.785 </a:t>
            </a:r>
          </a:p>
          <a:p>
            <a:pPr algn="ctr">
              <a:lnSpc>
                <a:spcPts val="6595"/>
              </a:lnSpc>
            </a:pPr>
            <a:r>
              <a:rPr lang="en-US" sz="4710">
                <a:solidFill>
                  <a:srgbClr val="000000"/>
                </a:solidFill>
                <a:latin typeface="Canva Sans Bold"/>
              </a:rPr>
              <a:t>The recall on test data is 0.852</a:t>
            </a:r>
          </a:p>
          <a:p>
            <a:pPr algn="ctr">
              <a:lnSpc>
                <a:spcPts val="6595"/>
              </a:lnSpc>
            </a:pPr>
            <a:r>
              <a:rPr lang="en-US" sz="4710">
                <a:solidFill>
                  <a:srgbClr val="000000"/>
                </a:solidFill>
                <a:latin typeface="Canva Sans Bold"/>
              </a:rPr>
              <a:t> The f1 on test data is 0.817 </a:t>
            </a:r>
          </a:p>
          <a:p>
            <a:pPr algn="ctr">
              <a:lnSpc>
                <a:spcPts val="6595"/>
              </a:lnSpc>
              <a:spcBef>
                <a:spcPct val="0"/>
              </a:spcBef>
            </a:pPr>
            <a:r>
              <a:rPr lang="en-US" sz="4710">
                <a:solidFill>
                  <a:srgbClr val="000000"/>
                </a:solidFill>
                <a:latin typeface="Canva Sans Bold"/>
              </a:rPr>
              <a:t>The auc on test data is 0.826</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893" y="351789"/>
            <a:ext cx="16717407" cy="9583422"/>
            <a:chOff x="0" y="0"/>
            <a:chExt cx="4402939" cy="2524029"/>
          </a:xfrm>
        </p:grpSpPr>
        <p:sp>
          <p:nvSpPr>
            <p:cNvPr id="3" name="Freeform 3"/>
            <p:cNvSpPr/>
            <p:nvPr/>
          </p:nvSpPr>
          <p:spPr>
            <a:xfrm>
              <a:off x="0" y="0"/>
              <a:ext cx="4402939" cy="2524029"/>
            </a:xfrm>
            <a:custGeom>
              <a:avLst/>
              <a:gdLst/>
              <a:ahLst/>
              <a:cxnLst/>
              <a:rect l="l" t="t" r="r" b="b"/>
              <a:pathLst>
                <a:path w="4402939" h="2524029">
                  <a:moveTo>
                    <a:pt x="23618" y="0"/>
                  </a:moveTo>
                  <a:lnTo>
                    <a:pt x="4379320" y="0"/>
                  </a:lnTo>
                  <a:cubicBezTo>
                    <a:pt x="4392364" y="0"/>
                    <a:pt x="4402939" y="10574"/>
                    <a:pt x="4402939" y="23618"/>
                  </a:cubicBezTo>
                  <a:lnTo>
                    <a:pt x="4402939" y="2500410"/>
                  </a:lnTo>
                  <a:cubicBezTo>
                    <a:pt x="4402939" y="2506674"/>
                    <a:pt x="4400450" y="2512682"/>
                    <a:pt x="4396021" y="2517111"/>
                  </a:cubicBezTo>
                  <a:cubicBezTo>
                    <a:pt x="4391592" y="2521540"/>
                    <a:pt x="4385584" y="2524029"/>
                    <a:pt x="4379320" y="2524029"/>
                  </a:cubicBezTo>
                  <a:lnTo>
                    <a:pt x="23618" y="2524029"/>
                  </a:lnTo>
                  <a:cubicBezTo>
                    <a:pt x="17354" y="2524029"/>
                    <a:pt x="11347" y="2521540"/>
                    <a:pt x="6918" y="2517111"/>
                  </a:cubicBezTo>
                  <a:cubicBezTo>
                    <a:pt x="2488" y="2512682"/>
                    <a:pt x="0" y="2506674"/>
                    <a:pt x="0" y="2500410"/>
                  </a:cubicBezTo>
                  <a:lnTo>
                    <a:pt x="0" y="23618"/>
                  </a:lnTo>
                  <a:cubicBezTo>
                    <a:pt x="0" y="17354"/>
                    <a:pt x="2488" y="11347"/>
                    <a:pt x="6918" y="6918"/>
                  </a:cubicBezTo>
                  <a:cubicBezTo>
                    <a:pt x="11347" y="2488"/>
                    <a:pt x="17354" y="0"/>
                    <a:pt x="23618" y="0"/>
                  </a:cubicBezTo>
                  <a:close/>
                </a:path>
              </a:pathLst>
            </a:custGeom>
            <a:solidFill>
              <a:srgbClr val="54BB67"/>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sp>
        <p:nvSpPr>
          <p:cNvPr id="5" name="TextBox 5"/>
          <p:cNvSpPr txBox="1"/>
          <p:nvPr/>
        </p:nvSpPr>
        <p:spPr>
          <a:xfrm>
            <a:off x="0" y="1987546"/>
            <a:ext cx="17801193" cy="12044253"/>
          </a:xfrm>
          <a:prstGeom prst="rect">
            <a:avLst/>
          </a:prstGeom>
        </p:spPr>
        <p:txBody>
          <a:bodyPr lIns="0" tIns="0" rIns="0" bIns="0" rtlCol="0" anchor="t">
            <a:spAutoFit/>
          </a:bodyPr>
          <a:lstStyle/>
          <a:p>
            <a:pPr algn="ctr">
              <a:lnSpc>
                <a:spcPts val="20042"/>
              </a:lnSpc>
            </a:pPr>
            <a:r>
              <a:rPr lang="en-US" sz="14316">
                <a:solidFill>
                  <a:srgbClr val="000000"/>
                </a:solidFill>
                <a:latin typeface="Canva Sans"/>
              </a:rPr>
              <a:t>Final Model Evaluate</a:t>
            </a:r>
          </a:p>
          <a:p>
            <a:pPr algn="ctr">
              <a:lnSpc>
                <a:spcPts val="20042"/>
              </a:lnSpc>
            </a:pPr>
            <a:endParaRPr lang="en-US" sz="14316">
              <a:solidFill>
                <a:srgbClr val="000000"/>
              </a:solidFill>
              <a:latin typeface="Canva Sans"/>
            </a:endParaRPr>
          </a:p>
          <a:p>
            <a:pPr algn="ctr">
              <a:lnSpc>
                <a:spcPts val="20042"/>
              </a:lnSpc>
            </a:pPr>
            <a:endParaRPr lang="en-US" sz="14316">
              <a:solidFill>
                <a:srgbClr val="000000"/>
              </a:solidFill>
              <a:latin typeface="Canva Sans"/>
            </a:endParaRPr>
          </a:p>
          <a:p>
            <a:pPr algn="ctr">
              <a:lnSpc>
                <a:spcPts val="15144"/>
              </a:lnSpc>
              <a:spcBef>
                <a:spcPct val="0"/>
              </a:spcBef>
            </a:pPr>
            <a:endParaRPr lang="en-US" sz="14316">
              <a:solidFill>
                <a:srgbClr val="000000"/>
              </a:solidFill>
              <a:latin typeface="Canva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239257" y="0"/>
            <a:ext cx="9809487" cy="102870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3627" y="522523"/>
            <a:ext cx="17720747" cy="9241954"/>
            <a:chOff x="0" y="0"/>
            <a:chExt cx="4667193" cy="2434095"/>
          </a:xfrm>
        </p:grpSpPr>
        <p:sp>
          <p:nvSpPr>
            <p:cNvPr id="3" name="Freeform 3"/>
            <p:cNvSpPr/>
            <p:nvPr/>
          </p:nvSpPr>
          <p:spPr>
            <a:xfrm>
              <a:off x="0" y="0"/>
              <a:ext cx="4667193" cy="2434095"/>
            </a:xfrm>
            <a:custGeom>
              <a:avLst/>
              <a:gdLst/>
              <a:ahLst/>
              <a:cxnLst/>
              <a:rect l="l" t="t" r="r" b="b"/>
              <a:pathLst>
                <a:path w="4667193" h="2434095">
                  <a:moveTo>
                    <a:pt x="22281" y="0"/>
                  </a:moveTo>
                  <a:lnTo>
                    <a:pt x="4644911" y="0"/>
                  </a:lnTo>
                  <a:cubicBezTo>
                    <a:pt x="4657217" y="0"/>
                    <a:pt x="4667193" y="9976"/>
                    <a:pt x="4667193" y="22281"/>
                  </a:cubicBezTo>
                  <a:lnTo>
                    <a:pt x="4667193" y="2411814"/>
                  </a:lnTo>
                  <a:cubicBezTo>
                    <a:pt x="4667193" y="2424119"/>
                    <a:pt x="4657217" y="2434095"/>
                    <a:pt x="4644911" y="2434095"/>
                  </a:cubicBezTo>
                  <a:lnTo>
                    <a:pt x="22281" y="2434095"/>
                  </a:lnTo>
                  <a:cubicBezTo>
                    <a:pt x="16372" y="2434095"/>
                    <a:pt x="10705" y="2431747"/>
                    <a:pt x="6526" y="2427569"/>
                  </a:cubicBezTo>
                  <a:cubicBezTo>
                    <a:pt x="2347" y="2423390"/>
                    <a:pt x="0" y="2417723"/>
                    <a:pt x="0" y="2411814"/>
                  </a:cubicBezTo>
                  <a:lnTo>
                    <a:pt x="0" y="22281"/>
                  </a:lnTo>
                  <a:cubicBezTo>
                    <a:pt x="0" y="9976"/>
                    <a:pt x="9976" y="0"/>
                    <a:pt x="22281" y="0"/>
                  </a:cubicBezTo>
                  <a:close/>
                </a:path>
              </a:pathLst>
            </a:custGeom>
            <a:solidFill>
              <a:srgbClr val="54BB67"/>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grpSp>
        <p:nvGrpSpPr>
          <p:cNvPr id="5" name="Group 5"/>
          <p:cNvGrpSpPr/>
          <p:nvPr/>
        </p:nvGrpSpPr>
        <p:grpSpPr>
          <a:xfrm>
            <a:off x="1272105" y="765127"/>
            <a:ext cx="14395829" cy="1264202"/>
            <a:chOff x="0" y="0"/>
            <a:chExt cx="3791494" cy="332959"/>
          </a:xfrm>
        </p:grpSpPr>
        <p:sp>
          <p:nvSpPr>
            <p:cNvPr id="6" name="Freeform 6"/>
            <p:cNvSpPr/>
            <p:nvPr/>
          </p:nvSpPr>
          <p:spPr>
            <a:xfrm>
              <a:off x="0" y="0"/>
              <a:ext cx="3791494" cy="332959"/>
            </a:xfrm>
            <a:custGeom>
              <a:avLst/>
              <a:gdLst/>
              <a:ahLst/>
              <a:cxnLst/>
              <a:rect l="l" t="t" r="r" b="b"/>
              <a:pathLst>
                <a:path w="3791494" h="332959">
                  <a:moveTo>
                    <a:pt x="27427" y="0"/>
                  </a:moveTo>
                  <a:lnTo>
                    <a:pt x="3764067" y="0"/>
                  </a:lnTo>
                  <a:cubicBezTo>
                    <a:pt x="3771341" y="0"/>
                    <a:pt x="3778317" y="2890"/>
                    <a:pt x="3783461" y="8033"/>
                  </a:cubicBezTo>
                  <a:cubicBezTo>
                    <a:pt x="3788604" y="13177"/>
                    <a:pt x="3791494" y="20153"/>
                    <a:pt x="3791494" y="27427"/>
                  </a:cubicBezTo>
                  <a:lnTo>
                    <a:pt x="3791494" y="305531"/>
                  </a:lnTo>
                  <a:cubicBezTo>
                    <a:pt x="3791494" y="312805"/>
                    <a:pt x="3788604" y="319782"/>
                    <a:pt x="3783461" y="324925"/>
                  </a:cubicBezTo>
                  <a:cubicBezTo>
                    <a:pt x="3778317" y="330069"/>
                    <a:pt x="3771341" y="332959"/>
                    <a:pt x="3764067" y="332959"/>
                  </a:cubicBezTo>
                  <a:lnTo>
                    <a:pt x="27427" y="332959"/>
                  </a:lnTo>
                  <a:cubicBezTo>
                    <a:pt x="12280" y="332959"/>
                    <a:pt x="0" y="320679"/>
                    <a:pt x="0" y="305531"/>
                  </a:cubicBezTo>
                  <a:lnTo>
                    <a:pt x="0" y="27427"/>
                  </a:lnTo>
                  <a:cubicBezTo>
                    <a:pt x="0" y="20153"/>
                    <a:pt x="2890" y="13177"/>
                    <a:pt x="8033" y="8033"/>
                  </a:cubicBezTo>
                  <a:cubicBezTo>
                    <a:pt x="13177" y="2890"/>
                    <a:pt x="20153" y="0"/>
                    <a:pt x="27427" y="0"/>
                  </a:cubicBezTo>
                  <a:close/>
                </a:path>
              </a:pathLst>
            </a:custGeom>
            <a:solidFill>
              <a:srgbClr val="FFFFF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295"/>
                </a:lnSpc>
              </a:pPr>
              <a:r>
                <a:rPr lang="en-US" sz="2353">
                  <a:solidFill>
                    <a:srgbClr val="000000"/>
                  </a:solidFill>
                  <a:latin typeface="Canva Sans Bold"/>
                </a:rPr>
                <a:t>f</a:t>
              </a:r>
            </a:p>
          </p:txBody>
        </p:sp>
      </p:grpSp>
      <p:sp>
        <p:nvSpPr>
          <p:cNvPr id="8" name="TextBox 8"/>
          <p:cNvSpPr txBox="1"/>
          <p:nvPr/>
        </p:nvSpPr>
        <p:spPr>
          <a:xfrm>
            <a:off x="1759675" y="612727"/>
            <a:ext cx="12867780" cy="1416602"/>
          </a:xfrm>
          <a:prstGeom prst="rect">
            <a:avLst/>
          </a:prstGeom>
        </p:spPr>
        <p:txBody>
          <a:bodyPr lIns="0" tIns="0" rIns="0" bIns="0" rtlCol="0" anchor="t">
            <a:spAutoFit/>
          </a:bodyPr>
          <a:lstStyle/>
          <a:p>
            <a:pPr algn="ctr">
              <a:lnSpc>
                <a:spcPts val="11694"/>
              </a:lnSpc>
              <a:spcBef>
                <a:spcPct val="0"/>
              </a:spcBef>
            </a:pPr>
            <a:r>
              <a:rPr lang="en-US" sz="8353">
                <a:solidFill>
                  <a:srgbClr val="000000"/>
                </a:solidFill>
                <a:latin typeface="Canva Sans Bold"/>
              </a:rPr>
              <a:t>Final Evaluate all models</a:t>
            </a:r>
          </a:p>
        </p:txBody>
      </p:sp>
      <p:pic>
        <p:nvPicPr>
          <p:cNvPr id="9" name="Picture 9"/>
          <p:cNvPicPr>
            <a:picLocks noChangeAspect="1"/>
          </p:cNvPicPr>
          <p:nvPr/>
        </p:nvPicPr>
        <p:blipFill>
          <a:blip r:embed="rId2"/>
          <a:srcRect/>
          <a:stretch>
            <a:fillRect/>
          </a:stretch>
        </p:blipFill>
        <p:spPr>
          <a:xfrm>
            <a:off x="1272105" y="2242165"/>
            <a:ext cx="15677464" cy="727532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436553" y="0"/>
            <a:ext cx="9612190" cy="100801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4914" y="1083237"/>
            <a:ext cx="17538173" cy="8175063"/>
            <a:chOff x="0" y="0"/>
            <a:chExt cx="4619107" cy="2153103"/>
          </a:xfrm>
        </p:grpSpPr>
        <p:sp>
          <p:nvSpPr>
            <p:cNvPr id="3" name="Freeform 3"/>
            <p:cNvSpPr/>
            <p:nvPr/>
          </p:nvSpPr>
          <p:spPr>
            <a:xfrm>
              <a:off x="0" y="0"/>
              <a:ext cx="4619107" cy="2153103"/>
            </a:xfrm>
            <a:custGeom>
              <a:avLst/>
              <a:gdLst/>
              <a:ahLst/>
              <a:cxnLst/>
              <a:rect l="l" t="t" r="r" b="b"/>
              <a:pathLst>
                <a:path w="4619107" h="2153103">
                  <a:moveTo>
                    <a:pt x="22513" y="0"/>
                  </a:moveTo>
                  <a:lnTo>
                    <a:pt x="4596594" y="0"/>
                  </a:lnTo>
                  <a:cubicBezTo>
                    <a:pt x="4602565" y="0"/>
                    <a:pt x="4608291" y="2372"/>
                    <a:pt x="4612513" y="6594"/>
                  </a:cubicBezTo>
                  <a:cubicBezTo>
                    <a:pt x="4616735" y="10816"/>
                    <a:pt x="4619107" y="16542"/>
                    <a:pt x="4619107" y="22513"/>
                  </a:cubicBezTo>
                  <a:lnTo>
                    <a:pt x="4619107" y="2130590"/>
                  </a:lnTo>
                  <a:cubicBezTo>
                    <a:pt x="4619107" y="2143023"/>
                    <a:pt x="4609028" y="2153103"/>
                    <a:pt x="4596594" y="2153103"/>
                  </a:cubicBezTo>
                  <a:lnTo>
                    <a:pt x="22513" y="2153103"/>
                  </a:lnTo>
                  <a:cubicBezTo>
                    <a:pt x="10079" y="2153103"/>
                    <a:pt x="0" y="2143023"/>
                    <a:pt x="0" y="2130590"/>
                  </a:cubicBezTo>
                  <a:lnTo>
                    <a:pt x="0" y="22513"/>
                  </a:lnTo>
                  <a:cubicBezTo>
                    <a:pt x="0" y="10079"/>
                    <a:pt x="10079" y="0"/>
                    <a:pt x="22513" y="0"/>
                  </a:cubicBezTo>
                  <a:close/>
                </a:path>
              </a:pathLst>
            </a:custGeom>
            <a:solidFill>
              <a:srgbClr val="54BB67"/>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a:p>
              <a:pPr algn="ctr">
                <a:lnSpc>
                  <a:spcPts val="3295"/>
                </a:lnSpc>
              </a:pPr>
              <a:endParaRPr/>
            </a:p>
          </p:txBody>
        </p:sp>
      </p:grpSp>
      <p:pic>
        <p:nvPicPr>
          <p:cNvPr id="5" name="Picture 5"/>
          <p:cNvPicPr>
            <a:picLocks noChangeAspect="1"/>
          </p:cNvPicPr>
          <p:nvPr/>
        </p:nvPicPr>
        <p:blipFill>
          <a:blip r:embed="rId2"/>
          <a:srcRect/>
          <a:stretch>
            <a:fillRect/>
          </a:stretch>
        </p:blipFill>
        <p:spPr>
          <a:xfrm>
            <a:off x="780391" y="1541739"/>
            <a:ext cx="16833343" cy="6954505"/>
          </a:xfrm>
          <a:prstGeom prst="rect">
            <a:avLst/>
          </a:prstGeom>
        </p:spPr>
      </p:pic>
      <p:sp>
        <p:nvSpPr>
          <p:cNvPr id="6" name="TextBox 6"/>
          <p:cNvSpPr txBox="1"/>
          <p:nvPr/>
        </p:nvSpPr>
        <p:spPr>
          <a:xfrm>
            <a:off x="6124613" y="-347895"/>
            <a:ext cx="5613103" cy="1376595"/>
          </a:xfrm>
          <a:prstGeom prst="rect">
            <a:avLst/>
          </a:prstGeom>
        </p:spPr>
        <p:txBody>
          <a:bodyPr lIns="0" tIns="0" rIns="0" bIns="0" rtlCol="0" anchor="t">
            <a:spAutoFit/>
          </a:bodyPr>
          <a:lstStyle/>
          <a:p>
            <a:pPr algn="ctr">
              <a:lnSpc>
                <a:spcPts val="11274"/>
              </a:lnSpc>
              <a:spcBef>
                <a:spcPct val="0"/>
              </a:spcBef>
            </a:pPr>
            <a:r>
              <a:rPr lang="en-US" sz="8053">
                <a:solidFill>
                  <a:srgbClr val="000000"/>
                </a:solidFill>
                <a:latin typeface="Canva Sans Bold"/>
              </a:rPr>
              <a:t>Conclusion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87" y="0"/>
            <a:ext cx="17958943" cy="9610186"/>
            <a:chOff x="0" y="0"/>
            <a:chExt cx="4729927" cy="2531078"/>
          </a:xfrm>
        </p:grpSpPr>
        <p:sp>
          <p:nvSpPr>
            <p:cNvPr id="3" name="Freeform 3"/>
            <p:cNvSpPr/>
            <p:nvPr/>
          </p:nvSpPr>
          <p:spPr>
            <a:xfrm>
              <a:off x="0" y="0"/>
              <a:ext cx="4729928" cy="2531078"/>
            </a:xfrm>
            <a:custGeom>
              <a:avLst/>
              <a:gdLst/>
              <a:ahLst/>
              <a:cxnLst/>
              <a:rect l="l" t="t" r="r" b="b"/>
              <a:pathLst>
                <a:path w="4729928" h="2531078">
                  <a:moveTo>
                    <a:pt x="21986" y="0"/>
                  </a:moveTo>
                  <a:lnTo>
                    <a:pt x="4707942" y="0"/>
                  </a:lnTo>
                  <a:cubicBezTo>
                    <a:pt x="4713773" y="0"/>
                    <a:pt x="4719365" y="2316"/>
                    <a:pt x="4723488" y="6439"/>
                  </a:cubicBezTo>
                  <a:cubicBezTo>
                    <a:pt x="4727611" y="10563"/>
                    <a:pt x="4729928" y="16155"/>
                    <a:pt x="4729928" y="21986"/>
                  </a:cubicBezTo>
                  <a:lnTo>
                    <a:pt x="4729928" y="2509092"/>
                  </a:lnTo>
                  <a:cubicBezTo>
                    <a:pt x="4729928" y="2521234"/>
                    <a:pt x="4720084" y="2531078"/>
                    <a:pt x="4707942" y="2531078"/>
                  </a:cubicBezTo>
                  <a:lnTo>
                    <a:pt x="21986" y="2531078"/>
                  </a:lnTo>
                  <a:cubicBezTo>
                    <a:pt x="16155" y="2531078"/>
                    <a:pt x="10563" y="2528761"/>
                    <a:pt x="6439" y="2524638"/>
                  </a:cubicBezTo>
                  <a:cubicBezTo>
                    <a:pt x="2316" y="2520515"/>
                    <a:pt x="0" y="2514923"/>
                    <a:pt x="0" y="2509092"/>
                  </a:cubicBezTo>
                  <a:lnTo>
                    <a:pt x="0" y="21986"/>
                  </a:lnTo>
                  <a:cubicBezTo>
                    <a:pt x="0" y="16155"/>
                    <a:pt x="2316" y="10563"/>
                    <a:pt x="6439" y="6439"/>
                  </a:cubicBezTo>
                  <a:cubicBezTo>
                    <a:pt x="10563" y="2316"/>
                    <a:pt x="16155" y="0"/>
                    <a:pt x="21986" y="0"/>
                  </a:cubicBezTo>
                  <a:close/>
                </a:path>
              </a:pathLst>
            </a:custGeom>
            <a:solidFill>
              <a:srgbClr val="54BB67"/>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pic>
        <p:nvPicPr>
          <p:cNvPr id="5" name="Picture 5"/>
          <p:cNvPicPr>
            <a:picLocks noChangeAspect="1"/>
          </p:cNvPicPr>
          <p:nvPr/>
        </p:nvPicPr>
        <p:blipFill>
          <a:blip r:embed="rId2"/>
          <a:srcRect/>
          <a:stretch>
            <a:fillRect/>
          </a:stretch>
        </p:blipFill>
        <p:spPr>
          <a:xfrm>
            <a:off x="329057" y="1474553"/>
            <a:ext cx="17661204" cy="73378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0" y="1674536"/>
            <a:ext cx="18288000" cy="19050"/>
          </a:xfrm>
          <a:prstGeom prst="line">
            <a:avLst/>
          </a:prstGeom>
          <a:ln w="133350" cap="flat">
            <a:solidFill>
              <a:srgbClr val="000000"/>
            </a:solidFill>
            <a:prstDash val="solid"/>
            <a:headEnd type="none" w="sm" len="sm"/>
            <a:tailEnd type="none" w="sm" len="sm"/>
          </a:ln>
        </p:spPr>
      </p:sp>
      <p:grpSp>
        <p:nvGrpSpPr>
          <p:cNvPr id="3" name="Group 3"/>
          <p:cNvGrpSpPr/>
          <p:nvPr/>
        </p:nvGrpSpPr>
        <p:grpSpPr>
          <a:xfrm>
            <a:off x="15689941" y="3876443"/>
            <a:ext cx="2607219" cy="2607219"/>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4135"/>
                </a:lnSpc>
              </a:pPr>
              <a:r>
                <a:rPr lang="en-US" sz="2953">
                  <a:solidFill>
                    <a:srgbClr val="000000"/>
                  </a:solidFill>
                  <a:latin typeface="Canva Sans Bold"/>
                </a:rPr>
                <a:t>Analyse the Best model</a:t>
              </a:r>
            </a:p>
            <a:p>
              <a:pPr algn="ctr">
                <a:lnSpc>
                  <a:spcPts val="3295"/>
                </a:lnSpc>
              </a:pPr>
              <a:endParaRPr lang="en-US" sz="2953">
                <a:solidFill>
                  <a:srgbClr val="000000"/>
                </a:solidFill>
                <a:latin typeface="Canva Sans Bold"/>
              </a:endParaRPr>
            </a:p>
          </p:txBody>
        </p:sp>
      </p:grpSp>
      <p:grpSp>
        <p:nvGrpSpPr>
          <p:cNvPr id="6" name="Group 6"/>
          <p:cNvGrpSpPr/>
          <p:nvPr/>
        </p:nvGrpSpPr>
        <p:grpSpPr>
          <a:xfrm>
            <a:off x="2433062" y="4895713"/>
            <a:ext cx="1808059" cy="904029"/>
            <a:chOff x="0" y="0"/>
            <a:chExt cx="812800" cy="406400"/>
          </a:xfrm>
        </p:grpSpPr>
        <p:sp>
          <p:nvSpPr>
            <p:cNvPr id="7" name="Freeform 7"/>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EB8633"/>
            </a:solidFill>
          </p:spPr>
        </p:sp>
        <p:sp>
          <p:nvSpPr>
            <p:cNvPr id="8" name="TextBox 8"/>
            <p:cNvSpPr txBox="1"/>
            <p:nvPr/>
          </p:nvSpPr>
          <p:spPr>
            <a:xfrm>
              <a:off x="177800" y="-38100"/>
              <a:ext cx="558800" cy="444500"/>
            </a:xfrm>
            <a:prstGeom prst="rect">
              <a:avLst/>
            </a:prstGeom>
          </p:spPr>
          <p:txBody>
            <a:bodyPr lIns="50800" tIns="50800" rIns="50800" bIns="50800" rtlCol="0" anchor="ctr"/>
            <a:lstStyle/>
            <a:p>
              <a:pPr algn="ctr">
                <a:lnSpc>
                  <a:spcPts val="3295"/>
                </a:lnSpc>
              </a:pPr>
              <a:endParaRPr/>
            </a:p>
          </p:txBody>
        </p:sp>
      </p:grpSp>
      <p:sp>
        <p:nvSpPr>
          <p:cNvPr id="9" name="TextBox 9"/>
          <p:cNvSpPr txBox="1"/>
          <p:nvPr/>
        </p:nvSpPr>
        <p:spPr>
          <a:xfrm>
            <a:off x="7783087" y="4991605"/>
            <a:ext cx="2421731" cy="878548"/>
          </a:xfrm>
          <a:prstGeom prst="rect">
            <a:avLst/>
          </a:prstGeom>
        </p:spPr>
        <p:txBody>
          <a:bodyPr lIns="0" tIns="0" rIns="0" bIns="0" rtlCol="0" anchor="t">
            <a:spAutoFit/>
          </a:bodyPr>
          <a:lstStyle/>
          <a:p>
            <a:pPr algn="ctr">
              <a:lnSpc>
                <a:spcPts val="3551"/>
              </a:lnSpc>
              <a:spcBef>
                <a:spcPct val="0"/>
              </a:spcBef>
            </a:pPr>
            <a:r>
              <a:rPr lang="en-US" sz="2536">
                <a:solidFill>
                  <a:srgbClr val="000000"/>
                </a:solidFill>
                <a:latin typeface="Canva Sans Bold"/>
              </a:rPr>
              <a:t>Comparing the </a:t>
            </a:r>
          </a:p>
          <a:p>
            <a:pPr algn="ctr">
              <a:lnSpc>
                <a:spcPts val="3551"/>
              </a:lnSpc>
              <a:spcBef>
                <a:spcPct val="0"/>
              </a:spcBef>
            </a:pPr>
            <a:r>
              <a:rPr lang="en-US" sz="2536">
                <a:solidFill>
                  <a:srgbClr val="000000"/>
                </a:solidFill>
                <a:latin typeface="Canva Sans Bold"/>
              </a:rPr>
              <a:t>applied models</a:t>
            </a:r>
          </a:p>
        </p:txBody>
      </p:sp>
      <p:sp>
        <p:nvSpPr>
          <p:cNvPr id="10" name="TextBox 10"/>
          <p:cNvSpPr txBox="1"/>
          <p:nvPr/>
        </p:nvSpPr>
        <p:spPr>
          <a:xfrm>
            <a:off x="11989185" y="4921194"/>
            <a:ext cx="1759347" cy="878548"/>
          </a:xfrm>
          <a:prstGeom prst="rect">
            <a:avLst/>
          </a:prstGeom>
        </p:spPr>
        <p:txBody>
          <a:bodyPr lIns="0" tIns="0" rIns="0" bIns="0" rtlCol="0" anchor="t">
            <a:spAutoFit/>
          </a:bodyPr>
          <a:lstStyle/>
          <a:p>
            <a:pPr algn="ctr">
              <a:lnSpc>
                <a:spcPts val="3551"/>
              </a:lnSpc>
              <a:spcBef>
                <a:spcPct val="0"/>
              </a:spcBef>
            </a:pPr>
            <a:r>
              <a:rPr lang="en-US" sz="2536">
                <a:solidFill>
                  <a:srgbClr val="000000"/>
                </a:solidFill>
                <a:latin typeface="Canva Sans Bold"/>
              </a:rPr>
              <a:t>Evaluation </a:t>
            </a:r>
          </a:p>
          <a:p>
            <a:pPr algn="ctr">
              <a:lnSpc>
                <a:spcPts val="3551"/>
              </a:lnSpc>
              <a:spcBef>
                <a:spcPct val="0"/>
              </a:spcBef>
            </a:pPr>
            <a:r>
              <a:rPr lang="en-US" sz="2536">
                <a:solidFill>
                  <a:srgbClr val="000000"/>
                </a:solidFill>
                <a:latin typeface="Canva Sans Bold"/>
              </a:rPr>
              <a:t>Model</a:t>
            </a:r>
          </a:p>
        </p:txBody>
      </p:sp>
      <p:grpSp>
        <p:nvGrpSpPr>
          <p:cNvPr id="11" name="Group 11"/>
          <p:cNvGrpSpPr/>
          <p:nvPr/>
        </p:nvGrpSpPr>
        <p:grpSpPr>
          <a:xfrm>
            <a:off x="5840111" y="5036536"/>
            <a:ext cx="1808059" cy="904029"/>
            <a:chOff x="0" y="0"/>
            <a:chExt cx="812800" cy="406400"/>
          </a:xfrm>
        </p:grpSpPr>
        <p:sp>
          <p:nvSpPr>
            <p:cNvPr id="12" name="Freeform 12"/>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EB8633"/>
            </a:solidFill>
          </p:spPr>
        </p:sp>
        <p:sp>
          <p:nvSpPr>
            <p:cNvPr id="13" name="TextBox 13"/>
            <p:cNvSpPr txBox="1"/>
            <p:nvPr/>
          </p:nvSpPr>
          <p:spPr>
            <a:xfrm>
              <a:off x="177800" y="-38100"/>
              <a:ext cx="558800" cy="444500"/>
            </a:xfrm>
            <a:prstGeom prst="rect">
              <a:avLst/>
            </a:prstGeom>
          </p:spPr>
          <p:txBody>
            <a:bodyPr lIns="50800" tIns="50800" rIns="50800" bIns="50800" rtlCol="0" anchor="ctr"/>
            <a:lstStyle/>
            <a:p>
              <a:pPr algn="ctr">
                <a:lnSpc>
                  <a:spcPts val="3295"/>
                </a:lnSpc>
              </a:pPr>
              <a:endParaRPr/>
            </a:p>
          </p:txBody>
        </p:sp>
      </p:grpSp>
      <p:grpSp>
        <p:nvGrpSpPr>
          <p:cNvPr id="14" name="Group 14"/>
          <p:cNvGrpSpPr/>
          <p:nvPr/>
        </p:nvGrpSpPr>
        <p:grpSpPr>
          <a:xfrm>
            <a:off x="10204818" y="5002677"/>
            <a:ext cx="1808059" cy="904029"/>
            <a:chOff x="0" y="0"/>
            <a:chExt cx="812800" cy="406400"/>
          </a:xfrm>
        </p:grpSpPr>
        <p:sp>
          <p:nvSpPr>
            <p:cNvPr id="15" name="Freeform 15"/>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EB8633"/>
            </a:solidFill>
          </p:spPr>
        </p:sp>
        <p:sp>
          <p:nvSpPr>
            <p:cNvPr id="16" name="TextBox 16"/>
            <p:cNvSpPr txBox="1"/>
            <p:nvPr/>
          </p:nvSpPr>
          <p:spPr>
            <a:xfrm>
              <a:off x="177800" y="-38100"/>
              <a:ext cx="558800" cy="444500"/>
            </a:xfrm>
            <a:prstGeom prst="rect">
              <a:avLst/>
            </a:prstGeom>
          </p:spPr>
          <p:txBody>
            <a:bodyPr lIns="50800" tIns="50800" rIns="50800" bIns="50800" rtlCol="0" anchor="ctr"/>
            <a:lstStyle/>
            <a:p>
              <a:pPr algn="ctr">
                <a:lnSpc>
                  <a:spcPts val="3295"/>
                </a:lnSpc>
              </a:pPr>
              <a:endParaRPr/>
            </a:p>
          </p:txBody>
        </p:sp>
      </p:grpSp>
      <p:grpSp>
        <p:nvGrpSpPr>
          <p:cNvPr id="17" name="Group 17"/>
          <p:cNvGrpSpPr/>
          <p:nvPr/>
        </p:nvGrpSpPr>
        <p:grpSpPr>
          <a:xfrm>
            <a:off x="13748532" y="5002677"/>
            <a:ext cx="1808059" cy="763207"/>
            <a:chOff x="0" y="0"/>
            <a:chExt cx="812800" cy="343094"/>
          </a:xfrm>
        </p:grpSpPr>
        <p:sp>
          <p:nvSpPr>
            <p:cNvPr id="18" name="Freeform 18"/>
            <p:cNvSpPr/>
            <p:nvPr/>
          </p:nvSpPr>
          <p:spPr>
            <a:xfrm>
              <a:off x="0" y="0"/>
              <a:ext cx="812800" cy="343094"/>
            </a:xfrm>
            <a:custGeom>
              <a:avLst/>
              <a:gdLst/>
              <a:ahLst/>
              <a:cxnLst/>
              <a:rect l="l" t="t" r="r" b="b"/>
              <a:pathLst>
                <a:path w="812800" h="343094">
                  <a:moveTo>
                    <a:pt x="0" y="0"/>
                  </a:moveTo>
                  <a:lnTo>
                    <a:pt x="609600" y="0"/>
                  </a:lnTo>
                  <a:lnTo>
                    <a:pt x="812800" y="171547"/>
                  </a:lnTo>
                  <a:lnTo>
                    <a:pt x="609600" y="343094"/>
                  </a:lnTo>
                  <a:lnTo>
                    <a:pt x="0" y="343094"/>
                  </a:lnTo>
                  <a:lnTo>
                    <a:pt x="203200" y="171547"/>
                  </a:lnTo>
                  <a:lnTo>
                    <a:pt x="0" y="0"/>
                  </a:lnTo>
                  <a:close/>
                </a:path>
              </a:pathLst>
            </a:custGeom>
            <a:solidFill>
              <a:srgbClr val="EB8633"/>
            </a:solidFill>
          </p:spPr>
        </p:sp>
        <p:sp>
          <p:nvSpPr>
            <p:cNvPr id="19" name="TextBox 19"/>
            <p:cNvSpPr txBox="1"/>
            <p:nvPr/>
          </p:nvSpPr>
          <p:spPr>
            <a:xfrm>
              <a:off x="177800" y="-38100"/>
              <a:ext cx="558800" cy="444500"/>
            </a:xfrm>
            <a:prstGeom prst="rect">
              <a:avLst/>
            </a:prstGeom>
          </p:spPr>
          <p:txBody>
            <a:bodyPr lIns="50800" tIns="50800" rIns="50800" bIns="50800" rtlCol="0" anchor="ctr"/>
            <a:lstStyle/>
            <a:p>
              <a:pPr algn="ctr">
                <a:lnSpc>
                  <a:spcPts val="3295"/>
                </a:lnSpc>
              </a:pPr>
              <a:endParaRPr/>
            </a:p>
          </p:txBody>
        </p:sp>
      </p:grpSp>
      <p:sp>
        <p:nvSpPr>
          <p:cNvPr id="20" name="TextBox 20"/>
          <p:cNvSpPr txBox="1"/>
          <p:nvPr/>
        </p:nvSpPr>
        <p:spPr>
          <a:xfrm>
            <a:off x="-69" y="-100294"/>
            <a:ext cx="16979012" cy="1708154"/>
          </a:xfrm>
          <a:prstGeom prst="rect">
            <a:avLst/>
          </a:prstGeom>
        </p:spPr>
        <p:txBody>
          <a:bodyPr lIns="0" tIns="0" rIns="0" bIns="0" rtlCol="0" anchor="t">
            <a:spAutoFit/>
          </a:bodyPr>
          <a:lstStyle/>
          <a:p>
            <a:pPr algn="ctr">
              <a:lnSpc>
                <a:spcPts val="13999"/>
              </a:lnSpc>
            </a:pPr>
            <a:r>
              <a:rPr lang="en-US" sz="9999">
                <a:solidFill>
                  <a:srgbClr val="EB8633"/>
                </a:solidFill>
                <a:latin typeface="Canva Sans Bold"/>
              </a:rPr>
              <a:t>Approach Design</a:t>
            </a:r>
          </a:p>
        </p:txBody>
      </p:sp>
      <p:sp>
        <p:nvSpPr>
          <p:cNvPr id="21" name="TextBox 21"/>
          <p:cNvSpPr txBox="1"/>
          <p:nvPr/>
        </p:nvSpPr>
        <p:spPr>
          <a:xfrm>
            <a:off x="292412" y="5132428"/>
            <a:ext cx="1953320" cy="878548"/>
          </a:xfrm>
          <a:prstGeom prst="rect">
            <a:avLst/>
          </a:prstGeom>
        </p:spPr>
        <p:txBody>
          <a:bodyPr lIns="0" tIns="0" rIns="0" bIns="0" rtlCol="0" anchor="t">
            <a:spAutoFit/>
          </a:bodyPr>
          <a:lstStyle/>
          <a:p>
            <a:pPr algn="ctr">
              <a:lnSpc>
                <a:spcPts val="3551"/>
              </a:lnSpc>
              <a:spcBef>
                <a:spcPct val="0"/>
              </a:spcBef>
            </a:pPr>
            <a:r>
              <a:rPr lang="en-US" sz="2536">
                <a:solidFill>
                  <a:srgbClr val="000000"/>
                </a:solidFill>
                <a:latin typeface="Canva Sans Bold"/>
              </a:rPr>
              <a:t>Preparation </a:t>
            </a:r>
          </a:p>
          <a:p>
            <a:pPr algn="ctr">
              <a:lnSpc>
                <a:spcPts val="3551"/>
              </a:lnSpc>
              <a:spcBef>
                <a:spcPct val="0"/>
              </a:spcBef>
            </a:pPr>
            <a:r>
              <a:rPr lang="en-US" sz="2536">
                <a:solidFill>
                  <a:srgbClr val="000000"/>
                </a:solidFill>
                <a:latin typeface="Canva Sans Bold"/>
              </a:rPr>
              <a:t>of data</a:t>
            </a:r>
          </a:p>
        </p:txBody>
      </p:sp>
      <p:sp>
        <p:nvSpPr>
          <p:cNvPr id="22" name="TextBox 22"/>
          <p:cNvSpPr txBox="1"/>
          <p:nvPr/>
        </p:nvSpPr>
        <p:spPr>
          <a:xfrm>
            <a:off x="4323626" y="4988911"/>
            <a:ext cx="1381567" cy="864320"/>
          </a:xfrm>
          <a:prstGeom prst="rect">
            <a:avLst/>
          </a:prstGeom>
        </p:spPr>
        <p:txBody>
          <a:bodyPr lIns="0" tIns="0" rIns="0" bIns="0" rtlCol="0" anchor="t">
            <a:spAutoFit/>
          </a:bodyPr>
          <a:lstStyle/>
          <a:p>
            <a:pPr algn="ctr">
              <a:lnSpc>
                <a:spcPts val="3497"/>
              </a:lnSpc>
              <a:spcBef>
                <a:spcPct val="0"/>
              </a:spcBef>
            </a:pPr>
            <a:r>
              <a:rPr lang="en-US" sz="2498">
                <a:solidFill>
                  <a:srgbClr val="000000"/>
                </a:solidFill>
                <a:latin typeface="Canva Sans Bold"/>
              </a:rPr>
              <a:t>Applying</a:t>
            </a:r>
          </a:p>
          <a:p>
            <a:pPr algn="ctr">
              <a:lnSpc>
                <a:spcPts val="3497"/>
              </a:lnSpc>
              <a:spcBef>
                <a:spcPct val="0"/>
              </a:spcBef>
            </a:pPr>
            <a:r>
              <a:rPr lang="en-US" sz="2498">
                <a:solidFill>
                  <a:srgbClr val="000000"/>
                </a:solidFill>
                <a:latin typeface="Canva Sans Bold"/>
              </a:rPr>
              <a:t> models</a:t>
            </a:r>
          </a:p>
        </p:txBody>
      </p:sp>
      <p:grpSp>
        <p:nvGrpSpPr>
          <p:cNvPr id="23" name="Group 23"/>
          <p:cNvGrpSpPr/>
          <p:nvPr/>
        </p:nvGrpSpPr>
        <p:grpSpPr>
          <a:xfrm>
            <a:off x="2163079" y="4453295"/>
            <a:ext cx="213052" cy="213052"/>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26" name="Group 26"/>
          <p:cNvGrpSpPr/>
          <p:nvPr/>
        </p:nvGrpSpPr>
        <p:grpSpPr>
          <a:xfrm>
            <a:off x="1727274" y="6076552"/>
            <a:ext cx="257473" cy="257473"/>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29" name="Group 29"/>
          <p:cNvGrpSpPr/>
          <p:nvPr/>
        </p:nvGrpSpPr>
        <p:grpSpPr>
          <a:xfrm>
            <a:off x="279468" y="4805822"/>
            <a:ext cx="257473" cy="257473"/>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32" name="Group 32"/>
          <p:cNvGrpSpPr/>
          <p:nvPr/>
        </p:nvGrpSpPr>
        <p:grpSpPr>
          <a:xfrm>
            <a:off x="946011" y="4408055"/>
            <a:ext cx="426104" cy="426104"/>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35" name="Group 35"/>
          <p:cNvGrpSpPr/>
          <p:nvPr/>
        </p:nvGrpSpPr>
        <p:grpSpPr>
          <a:xfrm>
            <a:off x="186312" y="4521824"/>
            <a:ext cx="186312" cy="186312"/>
            <a:chOff x="0" y="0"/>
            <a:chExt cx="812800" cy="812800"/>
          </a:xfrm>
        </p:grpSpPr>
        <p:sp>
          <p:nvSpPr>
            <p:cNvPr id="36" name="Freeform 3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38" name="Group 38"/>
          <p:cNvGrpSpPr/>
          <p:nvPr/>
        </p:nvGrpSpPr>
        <p:grpSpPr>
          <a:xfrm>
            <a:off x="0" y="4786378"/>
            <a:ext cx="186312" cy="186312"/>
            <a:chOff x="0" y="0"/>
            <a:chExt cx="812800" cy="812800"/>
          </a:xfrm>
        </p:grpSpPr>
        <p:sp>
          <p:nvSpPr>
            <p:cNvPr id="39" name="Freeform 3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41" name="Group 41"/>
          <p:cNvGrpSpPr/>
          <p:nvPr/>
        </p:nvGrpSpPr>
        <p:grpSpPr>
          <a:xfrm>
            <a:off x="798728" y="4221743"/>
            <a:ext cx="186312" cy="186312"/>
            <a:chOff x="0" y="0"/>
            <a:chExt cx="812800" cy="812800"/>
          </a:xfrm>
        </p:grpSpPr>
        <p:sp>
          <p:nvSpPr>
            <p:cNvPr id="42" name="Freeform 4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44" name="Group 44"/>
          <p:cNvGrpSpPr/>
          <p:nvPr/>
        </p:nvGrpSpPr>
        <p:grpSpPr>
          <a:xfrm>
            <a:off x="1065907" y="4080671"/>
            <a:ext cx="186312" cy="186312"/>
            <a:chOff x="0" y="0"/>
            <a:chExt cx="812800" cy="812800"/>
          </a:xfrm>
        </p:grpSpPr>
        <p:sp>
          <p:nvSpPr>
            <p:cNvPr id="45" name="Freeform 4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46" name="TextBox 46"/>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47" name="Group 47"/>
          <p:cNvGrpSpPr/>
          <p:nvPr/>
        </p:nvGrpSpPr>
        <p:grpSpPr>
          <a:xfrm>
            <a:off x="1613848" y="4150006"/>
            <a:ext cx="186312" cy="186312"/>
            <a:chOff x="0" y="0"/>
            <a:chExt cx="812800" cy="812800"/>
          </a:xfrm>
        </p:grpSpPr>
        <p:sp>
          <p:nvSpPr>
            <p:cNvPr id="48" name="Freeform 4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50" name="Group 50"/>
          <p:cNvGrpSpPr/>
          <p:nvPr/>
        </p:nvGrpSpPr>
        <p:grpSpPr>
          <a:xfrm>
            <a:off x="1927172" y="4266983"/>
            <a:ext cx="186312" cy="186312"/>
            <a:chOff x="0" y="0"/>
            <a:chExt cx="812800" cy="812800"/>
          </a:xfrm>
        </p:grpSpPr>
        <p:sp>
          <p:nvSpPr>
            <p:cNvPr id="51" name="Freeform 5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52" name="TextBox 52"/>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53" name="Group 53"/>
          <p:cNvGrpSpPr/>
          <p:nvPr/>
        </p:nvGrpSpPr>
        <p:grpSpPr>
          <a:xfrm>
            <a:off x="1762855" y="4492371"/>
            <a:ext cx="257473" cy="257473"/>
            <a:chOff x="0" y="0"/>
            <a:chExt cx="812800" cy="812800"/>
          </a:xfrm>
        </p:grpSpPr>
        <p:sp>
          <p:nvSpPr>
            <p:cNvPr id="54" name="Freeform 5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56" name="Group 56"/>
          <p:cNvGrpSpPr/>
          <p:nvPr/>
        </p:nvGrpSpPr>
        <p:grpSpPr>
          <a:xfrm>
            <a:off x="66416" y="5942208"/>
            <a:ext cx="213052" cy="213052"/>
            <a:chOff x="0" y="0"/>
            <a:chExt cx="812800" cy="812800"/>
          </a:xfrm>
        </p:grpSpPr>
        <p:sp>
          <p:nvSpPr>
            <p:cNvPr id="57" name="Freeform 5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59" name="Group 59"/>
          <p:cNvGrpSpPr/>
          <p:nvPr/>
        </p:nvGrpSpPr>
        <p:grpSpPr>
          <a:xfrm>
            <a:off x="372624" y="6048734"/>
            <a:ext cx="426104" cy="426104"/>
            <a:chOff x="0" y="0"/>
            <a:chExt cx="812800" cy="812800"/>
          </a:xfrm>
        </p:grpSpPr>
        <p:sp>
          <p:nvSpPr>
            <p:cNvPr id="60" name="Freeform 6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62" name="Group 62"/>
          <p:cNvGrpSpPr/>
          <p:nvPr/>
        </p:nvGrpSpPr>
        <p:grpSpPr>
          <a:xfrm>
            <a:off x="867303" y="6076552"/>
            <a:ext cx="583521" cy="583521"/>
            <a:chOff x="0" y="0"/>
            <a:chExt cx="812800" cy="812800"/>
          </a:xfrm>
        </p:grpSpPr>
        <p:sp>
          <p:nvSpPr>
            <p:cNvPr id="63" name="Freeform 6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64" name="TextBox 64"/>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65" name="Group 65"/>
          <p:cNvGrpSpPr/>
          <p:nvPr/>
        </p:nvGrpSpPr>
        <p:grpSpPr>
          <a:xfrm>
            <a:off x="1613848" y="6474838"/>
            <a:ext cx="213052" cy="213052"/>
            <a:chOff x="0" y="0"/>
            <a:chExt cx="812800" cy="812800"/>
          </a:xfrm>
        </p:grpSpPr>
        <p:sp>
          <p:nvSpPr>
            <p:cNvPr id="66" name="Freeform 6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67" name="TextBox 67"/>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68" name="Group 68"/>
          <p:cNvGrpSpPr/>
          <p:nvPr/>
        </p:nvGrpSpPr>
        <p:grpSpPr>
          <a:xfrm>
            <a:off x="2006957" y="6474838"/>
            <a:ext cx="213052" cy="213052"/>
            <a:chOff x="0" y="0"/>
            <a:chExt cx="812800" cy="812800"/>
          </a:xfrm>
        </p:grpSpPr>
        <p:sp>
          <p:nvSpPr>
            <p:cNvPr id="69" name="Freeform 6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70" name="TextBox 70"/>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71" name="Group 71"/>
          <p:cNvGrpSpPr/>
          <p:nvPr/>
        </p:nvGrpSpPr>
        <p:grpSpPr>
          <a:xfrm>
            <a:off x="2220010" y="5992236"/>
            <a:ext cx="426104" cy="426104"/>
            <a:chOff x="0" y="0"/>
            <a:chExt cx="812800" cy="812800"/>
          </a:xfrm>
        </p:grpSpPr>
        <p:sp>
          <p:nvSpPr>
            <p:cNvPr id="72" name="Freeform 7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73" name="TextBox 73"/>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484874" y="0"/>
            <a:ext cx="9554504" cy="1003877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5828" y="-25908"/>
            <a:ext cx="18242172" cy="10312908"/>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957" r="11957" b="10134"/>
          <a:stretch>
            <a:fillRect/>
          </a:stretch>
        </p:blipFill>
        <p:spPr>
          <a:xfrm>
            <a:off x="0" y="6902978"/>
            <a:ext cx="18288000" cy="3384022"/>
          </a:xfrm>
          <a:prstGeom prst="rect">
            <a:avLst/>
          </a:prstGeom>
        </p:spPr>
      </p:pic>
      <p:sp>
        <p:nvSpPr>
          <p:cNvPr id="3" name="TextBox 3"/>
          <p:cNvSpPr txBox="1"/>
          <p:nvPr/>
        </p:nvSpPr>
        <p:spPr>
          <a:xfrm>
            <a:off x="3279452" y="3282998"/>
            <a:ext cx="10806808" cy="2445340"/>
          </a:xfrm>
          <a:prstGeom prst="rect">
            <a:avLst/>
          </a:prstGeom>
        </p:spPr>
        <p:txBody>
          <a:bodyPr lIns="0" tIns="0" rIns="0" bIns="0" rtlCol="0" anchor="t">
            <a:spAutoFit/>
          </a:bodyPr>
          <a:lstStyle/>
          <a:p>
            <a:pPr algn="ctr">
              <a:lnSpc>
                <a:spcPts val="20092"/>
              </a:lnSpc>
              <a:spcBef>
                <a:spcPct val="0"/>
              </a:spcBef>
            </a:pPr>
            <a:r>
              <a:rPr lang="en-US" sz="14351">
                <a:solidFill>
                  <a:srgbClr val="000000"/>
                </a:solidFill>
                <a:latin typeface="Canva Sans Bold"/>
              </a:rPr>
              <a:t>THANK YOU</a:t>
            </a:r>
          </a:p>
        </p:txBody>
      </p:sp>
      <p:pic>
        <p:nvPicPr>
          <p:cNvPr id="4" name="Picture 4"/>
          <p:cNvPicPr>
            <a:picLocks noChangeAspect="1"/>
          </p:cNvPicPr>
          <p:nvPr/>
        </p:nvPicPr>
        <p:blipFill>
          <a:blip r:embed="rId3"/>
          <a:srcRect/>
          <a:stretch>
            <a:fillRect/>
          </a:stretch>
        </p:blipFill>
        <p:spPr>
          <a:xfrm>
            <a:off x="0" y="65112"/>
            <a:ext cx="4645376" cy="854322"/>
          </a:xfrm>
          <a:prstGeom prst="rect">
            <a:avLst/>
          </a:prstGeom>
        </p:spPr>
      </p:pic>
      <p:pic>
        <p:nvPicPr>
          <p:cNvPr id="5" name="Picture 5"/>
          <p:cNvPicPr>
            <a:picLocks noChangeAspect="1"/>
          </p:cNvPicPr>
          <p:nvPr/>
        </p:nvPicPr>
        <p:blipFill>
          <a:blip r:embed="rId4"/>
          <a:srcRect/>
          <a:stretch>
            <a:fillRect/>
          </a:stretch>
        </p:blipFill>
        <p:spPr>
          <a:xfrm>
            <a:off x="16505793" y="0"/>
            <a:ext cx="1782207" cy="162765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359677" y="130390"/>
            <a:ext cx="9568647" cy="100262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0" y="1674536"/>
            <a:ext cx="18288000" cy="19050"/>
          </a:xfrm>
          <a:prstGeom prst="line">
            <a:avLst/>
          </a:prstGeom>
          <a:ln w="133350" cap="flat">
            <a:solidFill>
              <a:srgbClr val="000000"/>
            </a:solidFill>
            <a:prstDash val="solid"/>
            <a:headEnd type="none" w="sm" len="sm"/>
            <a:tailEnd type="none" w="sm" len="sm"/>
          </a:ln>
        </p:spPr>
      </p:sp>
      <p:grpSp>
        <p:nvGrpSpPr>
          <p:cNvPr id="3" name="Group 3"/>
          <p:cNvGrpSpPr/>
          <p:nvPr/>
        </p:nvGrpSpPr>
        <p:grpSpPr>
          <a:xfrm>
            <a:off x="425685" y="4841993"/>
            <a:ext cx="603015" cy="603015"/>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6" name="Group 6"/>
          <p:cNvGrpSpPr/>
          <p:nvPr/>
        </p:nvGrpSpPr>
        <p:grpSpPr>
          <a:xfrm>
            <a:off x="425685" y="2997435"/>
            <a:ext cx="603015" cy="603015"/>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grpSp>
        <p:nvGrpSpPr>
          <p:cNvPr id="9" name="Group 9"/>
          <p:cNvGrpSpPr/>
          <p:nvPr/>
        </p:nvGrpSpPr>
        <p:grpSpPr>
          <a:xfrm>
            <a:off x="425685" y="6835657"/>
            <a:ext cx="603015" cy="603015"/>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8633"/>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pic>
        <p:nvPicPr>
          <p:cNvPr id="12" name="Picture 12"/>
          <p:cNvPicPr>
            <a:picLocks noChangeAspect="1"/>
          </p:cNvPicPr>
          <p:nvPr/>
        </p:nvPicPr>
        <p:blipFill>
          <a:blip r:embed="rId2"/>
          <a:srcRect/>
          <a:stretch>
            <a:fillRect/>
          </a:stretch>
        </p:blipFill>
        <p:spPr>
          <a:xfrm>
            <a:off x="11035046" y="2326196"/>
            <a:ext cx="7253023" cy="7804707"/>
          </a:xfrm>
          <a:prstGeom prst="rect">
            <a:avLst/>
          </a:prstGeom>
        </p:spPr>
      </p:pic>
      <p:sp>
        <p:nvSpPr>
          <p:cNvPr id="13" name="TextBox 13"/>
          <p:cNvSpPr txBox="1"/>
          <p:nvPr/>
        </p:nvSpPr>
        <p:spPr>
          <a:xfrm>
            <a:off x="-69" y="-100294"/>
            <a:ext cx="16979012" cy="1708154"/>
          </a:xfrm>
          <a:prstGeom prst="rect">
            <a:avLst/>
          </a:prstGeom>
        </p:spPr>
        <p:txBody>
          <a:bodyPr lIns="0" tIns="0" rIns="0" bIns="0" rtlCol="0" anchor="t">
            <a:spAutoFit/>
          </a:bodyPr>
          <a:lstStyle/>
          <a:p>
            <a:pPr algn="ctr">
              <a:lnSpc>
                <a:spcPts val="13999"/>
              </a:lnSpc>
            </a:pPr>
            <a:r>
              <a:rPr lang="en-US" sz="9999">
                <a:solidFill>
                  <a:srgbClr val="EB8633"/>
                </a:solidFill>
                <a:latin typeface="Canva Sans Bold"/>
              </a:rPr>
              <a:t>Dataset Overview</a:t>
            </a:r>
          </a:p>
        </p:txBody>
      </p:sp>
      <p:sp>
        <p:nvSpPr>
          <p:cNvPr id="14" name="TextBox 14"/>
          <p:cNvSpPr txBox="1"/>
          <p:nvPr/>
        </p:nvSpPr>
        <p:spPr>
          <a:xfrm>
            <a:off x="1235591" y="2801240"/>
            <a:ext cx="9589905" cy="589349"/>
          </a:xfrm>
          <a:prstGeom prst="rect">
            <a:avLst/>
          </a:prstGeom>
        </p:spPr>
        <p:txBody>
          <a:bodyPr lIns="0" tIns="0" rIns="0" bIns="0" rtlCol="0" anchor="t">
            <a:spAutoFit/>
          </a:bodyPr>
          <a:lstStyle/>
          <a:p>
            <a:pPr algn="ctr">
              <a:lnSpc>
                <a:spcPts val="4811"/>
              </a:lnSpc>
            </a:pPr>
            <a:r>
              <a:rPr lang="en-US" sz="3436">
                <a:solidFill>
                  <a:srgbClr val="000000"/>
                </a:solidFill>
                <a:latin typeface="Canva Sans Bold"/>
              </a:rPr>
              <a:t>Oriented: UCI Machine Learning Repository. </a:t>
            </a:r>
          </a:p>
        </p:txBody>
      </p:sp>
      <p:sp>
        <p:nvSpPr>
          <p:cNvPr id="15" name="TextBox 15"/>
          <p:cNvSpPr txBox="1"/>
          <p:nvPr/>
        </p:nvSpPr>
        <p:spPr>
          <a:xfrm>
            <a:off x="1396372" y="4725290"/>
            <a:ext cx="2896205" cy="581945"/>
          </a:xfrm>
          <a:prstGeom prst="rect">
            <a:avLst/>
          </a:prstGeom>
        </p:spPr>
        <p:txBody>
          <a:bodyPr lIns="0" tIns="0" rIns="0" bIns="0" rtlCol="0" anchor="t">
            <a:spAutoFit/>
          </a:bodyPr>
          <a:lstStyle/>
          <a:p>
            <a:pPr algn="ctr">
              <a:lnSpc>
                <a:spcPts val="4762"/>
              </a:lnSpc>
            </a:pPr>
            <a:r>
              <a:rPr lang="en-US" sz="3401">
                <a:solidFill>
                  <a:srgbClr val="000000"/>
                </a:solidFill>
                <a:latin typeface="Canva Sans Bold"/>
              </a:rPr>
              <a:t>Attributes: 24</a:t>
            </a:r>
          </a:p>
        </p:txBody>
      </p:sp>
      <p:sp>
        <p:nvSpPr>
          <p:cNvPr id="16" name="TextBox 16"/>
          <p:cNvSpPr txBox="1"/>
          <p:nvPr/>
        </p:nvSpPr>
        <p:spPr>
          <a:xfrm>
            <a:off x="1396372" y="6768982"/>
            <a:ext cx="3205659" cy="580376"/>
          </a:xfrm>
          <a:prstGeom prst="rect">
            <a:avLst/>
          </a:prstGeom>
        </p:spPr>
        <p:txBody>
          <a:bodyPr lIns="0" tIns="0" rIns="0" bIns="0" rtlCol="0" anchor="t">
            <a:spAutoFit/>
          </a:bodyPr>
          <a:lstStyle/>
          <a:p>
            <a:pPr algn="ctr">
              <a:lnSpc>
                <a:spcPts val="4760"/>
              </a:lnSpc>
            </a:pPr>
            <a:r>
              <a:rPr lang="en-US" sz="3400">
                <a:solidFill>
                  <a:srgbClr val="000000"/>
                </a:solidFill>
                <a:latin typeface="Canva Sans Bold"/>
              </a:rPr>
              <a:t>Tuples: 30,000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55805" y="1930088"/>
            <a:ext cx="11776389" cy="6426824"/>
          </a:xfrm>
          <a:prstGeom prst="rect">
            <a:avLst/>
          </a:prstGeom>
        </p:spPr>
      </p:pic>
      <p:grpSp>
        <p:nvGrpSpPr>
          <p:cNvPr id="3" name="Group 3"/>
          <p:cNvGrpSpPr/>
          <p:nvPr/>
        </p:nvGrpSpPr>
        <p:grpSpPr>
          <a:xfrm>
            <a:off x="7674647" y="165823"/>
            <a:ext cx="9932321" cy="7662072"/>
            <a:chOff x="0" y="0"/>
            <a:chExt cx="2615920" cy="2017994"/>
          </a:xfrm>
        </p:grpSpPr>
        <p:sp>
          <p:nvSpPr>
            <p:cNvPr id="4" name="Freeform 4"/>
            <p:cNvSpPr/>
            <p:nvPr/>
          </p:nvSpPr>
          <p:spPr>
            <a:xfrm>
              <a:off x="0" y="0"/>
              <a:ext cx="2615920" cy="2017994"/>
            </a:xfrm>
            <a:custGeom>
              <a:avLst/>
              <a:gdLst/>
              <a:ahLst/>
              <a:cxnLst/>
              <a:rect l="l" t="t" r="r" b="b"/>
              <a:pathLst>
                <a:path w="2615920" h="2017994">
                  <a:moveTo>
                    <a:pt x="0" y="0"/>
                  </a:moveTo>
                  <a:lnTo>
                    <a:pt x="2615920" y="0"/>
                  </a:lnTo>
                  <a:lnTo>
                    <a:pt x="2615920" y="2017994"/>
                  </a:lnTo>
                  <a:lnTo>
                    <a:pt x="0" y="2017994"/>
                  </a:lnTo>
                  <a:close/>
                </a:path>
              </a:pathLst>
            </a:custGeom>
            <a:solidFill>
              <a:srgbClr val="EB8633"/>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3295"/>
                </a:lnSpc>
              </a:pPr>
              <a:endParaRPr/>
            </a:p>
            <a:p>
              <a:pPr algn="ctr">
                <a:lnSpc>
                  <a:spcPts val="3295"/>
                </a:lnSpc>
              </a:pPr>
              <a:endParaRPr/>
            </a:p>
          </p:txBody>
        </p:sp>
      </p:grpSp>
      <p:grpSp>
        <p:nvGrpSpPr>
          <p:cNvPr id="6" name="Group 6"/>
          <p:cNvGrpSpPr/>
          <p:nvPr/>
        </p:nvGrpSpPr>
        <p:grpSpPr>
          <a:xfrm>
            <a:off x="7674647" y="8229678"/>
            <a:ext cx="9932321" cy="1819222"/>
            <a:chOff x="0" y="0"/>
            <a:chExt cx="2615920" cy="479137"/>
          </a:xfrm>
        </p:grpSpPr>
        <p:sp>
          <p:nvSpPr>
            <p:cNvPr id="7" name="Freeform 7"/>
            <p:cNvSpPr/>
            <p:nvPr/>
          </p:nvSpPr>
          <p:spPr>
            <a:xfrm>
              <a:off x="0" y="0"/>
              <a:ext cx="2615920" cy="479137"/>
            </a:xfrm>
            <a:custGeom>
              <a:avLst/>
              <a:gdLst/>
              <a:ahLst/>
              <a:cxnLst/>
              <a:rect l="l" t="t" r="r" b="b"/>
              <a:pathLst>
                <a:path w="2615920" h="479137">
                  <a:moveTo>
                    <a:pt x="0" y="0"/>
                  </a:moveTo>
                  <a:lnTo>
                    <a:pt x="2615920" y="0"/>
                  </a:lnTo>
                  <a:lnTo>
                    <a:pt x="2615920" y="479137"/>
                  </a:lnTo>
                  <a:lnTo>
                    <a:pt x="0" y="479137"/>
                  </a:lnTo>
                  <a:close/>
                </a:path>
              </a:pathLst>
            </a:custGeom>
            <a:solidFill>
              <a:srgbClr val="EB8633"/>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295"/>
                </a:lnSpc>
              </a:pPr>
              <a:endParaRPr/>
            </a:p>
          </p:txBody>
        </p:sp>
      </p:grpSp>
      <p:pic>
        <p:nvPicPr>
          <p:cNvPr id="9" name="Picture 9"/>
          <p:cNvPicPr>
            <a:picLocks noChangeAspect="1"/>
          </p:cNvPicPr>
          <p:nvPr/>
        </p:nvPicPr>
        <p:blipFill>
          <a:blip r:embed="rId3"/>
          <a:srcRect/>
          <a:stretch>
            <a:fillRect/>
          </a:stretch>
        </p:blipFill>
        <p:spPr>
          <a:xfrm>
            <a:off x="6100636" y="416439"/>
            <a:ext cx="983932" cy="7160841"/>
          </a:xfrm>
          <a:prstGeom prst="rect">
            <a:avLst/>
          </a:prstGeom>
        </p:spPr>
      </p:pic>
      <p:pic>
        <p:nvPicPr>
          <p:cNvPr id="10" name="Picture 10"/>
          <p:cNvPicPr>
            <a:picLocks noChangeAspect="1"/>
          </p:cNvPicPr>
          <p:nvPr/>
        </p:nvPicPr>
        <p:blipFill>
          <a:blip r:embed="rId4"/>
          <a:srcRect/>
          <a:stretch>
            <a:fillRect/>
          </a:stretch>
        </p:blipFill>
        <p:spPr>
          <a:xfrm>
            <a:off x="5963387" y="8347340"/>
            <a:ext cx="1121182" cy="1821920"/>
          </a:xfrm>
          <a:prstGeom prst="rect">
            <a:avLst/>
          </a:prstGeom>
        </p:spPr>
      </p:pic>
      <p:grpSp>
        <p:nvGrpSpPr>
          <p:cNvPr id="11" name="Group 11"/>
          <p:cNvGrpSpPr/>
          <p:nvPr/>
        </p:nvGrpSpPr>
        <p:grpSpPr>
          <a:xfrm>
            <a:off x="8103743" y="8742880"/>
            <a:ext cx="396409" cy="396409"/>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295"/>
                </a:lnSpc>
              </a:pPr>
              <a:endParaRPr/>
            </a:p>
          </p:txBody>
        </p:sp>
      </p:grpSp>
      <p:sp>
        <p:nvSpPr>
          <p:cNvPr id="14" name="TextBox 14"/>
          <p:cNvSpPr txBox="1"/>
          <p:nvPr/>
        </p:nvSpPr>
        <p:spPr>
          <a:xfrm>
            <a:off x="0" y="-113061"/>
            <a:ext cx="4586596" cy="1141761"/>
          </a:xfrm>
          <a:prstGeom prst="rect">
            <a:avLst/>
          </a:prstGeom>
        </p:spPr>
        <p:txBody>
          <a:bodyPr lIns="0" tIns="0" rIns="0" bIns="0" rtlCol="0" anchor="t">
            <a:spAutoFit/>
          </a:bodyPr>
          <a:lstStyle/>
          <a:p>
            <a:pPr algn="ctr">
              <a:lnSpc>
                <a:spcPts val="9589"/>
              </a:lnSpc>
              <a:spcBef>
                <a:spcPct val="0"/>
              </a:spcBef>
            </a:pPr>
            <a:r>
              <a:rPr lang="en-US" sz="6849">
                <a:solidFill>
                  <a:srgbClr val="000000"/>
                </a:solidFill>
                <a:latin typeface="Canva Sans Bold"/>
              </a:rPr>
              <a:t>Continue…</a:t>
            </a:r>
          </a:p>
        </p:txBody>
      </p:sp>
      <p:sp>
        <p:nvSpPr>
          <p:cNvPr id="15" name="TextBox 15"/>
          <p:cNvSpPr txBox="1"/>
          <p:nvPr/>
        </p:nvSpPr>
        <p:spPr>
          <a:xfrm>
            <a:off x="1676166" y="3169389"/>
            <a:ext cx="3834392" cy="1569216"/>
          </a:xfrm>
          <a:prstGeom prst="rect">
            <a:avLst/>
          </a:prstGeom>
        </p:spPr>
        <p:txBody>
          <a:bodyPr lIns="0" tIns="0" rIns="0" bIns="0" rtlCol="0" anchor="t">
            <a:spAutoFit/>
          </a:bodyPr>
          <a:lstStyle/>
          <a:p>
            <a:pPr algn="ctr">
              <a:lnSpc>
                <a:spcPts val="6437"/>
              </a:lnSpc>
              <a:spcBef>
                <a:spcPct val="0"/>
              </a:spcBef>
            </a:pPr>
            <a:r>
              <a:rPr lang="en-US" sz="4598">
                <a:solidFill>
                  <a:srgbClr val="000000"/>
                </a:solidFill>
                <a:latin typeface="Canva Sans Bold"/>
              </a:rPr>
              <a:t>Independent </a:t>
            </a:r>
          </a:p>
          <a:p>
            <a:pPr algn="ctr">
              <a:lnSpc>
                <a:spcPts val="6437"/>
              </a:lnSpc>
              <a:spcBef>
                <a:spcPct val="0"/>
              </a:spcBef>
            </a:pPr>
            <a:r>
              <a:rPr lang="en-US" sz="4598">
                <a:solidFill>
                  <a:srgbClr val="000000"/>
                </a:solidFill>
                <a:latin typeface="Canva Sans Bold"/>
              </a:rPr>
              <a:t>variables:</a:t>
            </a:r>
          </a:p>
        </p:txBody>
      </p:sp>
      <p:sp>
        <p:nvSpPr>
          <p:cNvPr id="16" name="TextBox 16"/>
          <p:cNvSpPr txBox="1"/>
          <p:nvPr/>
        </p:nvSpPr>
        <p:spPr>
          <a:xfrm>
            <a:off x="1961064" y="8086147"/>
            <a:ext cx="3264595" cy="1624149"/>
          </a:xfrm>
          <a:prstGeom prst="rect">
            <a:avLst/>
          </a:prstGeom>
        </p:spPr>
        <p:txBody>
          <a:bodyPr lIns="0" tIns="0" rIns="0" bIns="0" rtlCol="0" anchor="t">
            <a:spAutoFit/>
          </a:bodyPr>
          <a:lstStyle/>
          <a:p>
            <a:pPr algn="ctr">
              <a:lnSpc>
                <a:spcPts val="6554"/>
              </a:lnSpc>
              <a:spcBef>
                <a:spcPct val="0"/>
              </a:spcBef>
            </a:pPr>
            <a:r>
              <a:rPr lang="en-US" sz="4682">
                <a:solidFill>
                  <a:srgbClr val="000000"/>
                </a:solidFill>
                <a:latin typeface="Canva Sans Bold"/>
              </a:rPr>
              <a:t>Dependent</a:t>
            </a:r>
          </a:p>
          <a:p>
            <a:pPr algn="ctr">
              <a:lnSpc>
                <a:spcPts val="6554"/>
              </a:lnSpc>
              <a:spcBef>
                <a:spcPct val="0"/>
              </a:spcBef>
            </a:pPr>
            <a:r>
              <a:rPr lang="en-US" sz="4682">
                <a:solidFill>
                  <a:srgbClr val="000000"/>
                </a:solidFill>
                <a:latin typeface="Canva Sans Bold"/>
              </a:rPr>
              <a:t> variables:</a:t>
            </a:r>
          </a:p>
        </p:txBody>
      </p:sp>
      <p:sp>
        <p:nvSpPr>
          <p:cNvPr id="17" name="TextBox 17"/>
          <p:cNvSpPr txBox="1"/>
          <p:nvPr/>
        </p:nvSpPr>
        <p:spPr>
          <a:xfrm>
            <a:off x="8103743" y="8566289"/>
            <a:ext cx="9929900" cy="1307822"/>
          </a:xfrm>
          <a:prstGeom prst="rect">
            <a:avLst/>
          </a:prstGeom>
        </p:spPr>
        <p:txBody>
          <a:bodyPr lIns="0" tIns="0" rIns="0" bIns="0" rtlCol="0" anchor="t">
            <a:spAutoFit/>
          </a:bodyPr>
          <a:lstStyle/>
          <a:p>
            <a:pPr algn="ctr">
              <a:lnSpc>
                <a:spcPts val="4712"/>
              </a:lnSpc>
            </a:pPr>
            <a:r>
              <a:rPr lang="en-US" sz="3366">
                <a:solidFill>
                  <a:srgbClr val="FFFFFF"/>
                </a:solidFill>
                <a:latin typeface="Canva Sans Bold"/>
              </a:rPr>
              <a:t>default – A customer who will be default </a:t>
            </a:r>
          </a:p>
          <a:p>
            <a:pPr algn="ctr">
              <a:lnSpc>
                <a:spcPts val="4712"/>
              </a:lnSpc>
            </a:pPr>
            <a:r>
              <a:rPr lang="en-US" sz="3366">
                <a:solidFill>
                  <a:srgbClr val="FFFFFF"/>
                </a:solidFill>
                <a:latin typeface="Canva Sans Bold"/>
              </a:rPr>
              <a:t>next  month  payment (0: no, 1: yes)</a:t>
            </a:r>
          </a:p>
          <a:p>
            <a:pPr algn="ctr">
              <a:lnSpc>
                <a:spcPts val="730"/>
              </a:lnSpc>
            </a:pPr>
            <a:endParaRPr lang="en-US" sz="3366">
              <a:solidFill>
                <a:srgbClr val="FFFFFF"/>
              </a:solidFill>
              <a:latin typeface="Canva Sans Bold"/>
            </a:endParaRPr>
          </a:p>
        </p:txBody>
      </p:sp>
      <p:sp>
        <p:nvSpPr>
          <p:cNvPr id="18" name="TextBox 18"/>
          <p:cNvSpPr txBox="1"/>
          <p:nvPr/>
        </p:nvSpPr>
        <p:spPr>
          <a:xfrm>
            <a:off x="4313345" y="3337551"/>
            <a:ext cx="7578376" cy="1185265"/>
          </a:xfrm>
          <a:prstGeom prst="rect">
            <a:avLst/>
          </a:prstGeom>
        </p:spPr>
        <p:txBody>
          <a:bodyPr lIns="0" tIns="0" rIns="0" bIns="0" rtlCol="0" anchor="t">
            <a:spAutoFit/>
          </a:bodyPr>
          <a:lstStyle/>
          <a:p>
            <a:pPr algn="ctr">
              <a:lnSpc>
                <a:spcPts val="9745"/>
              </a:lnSpc>
              <a:spcBef>
                <a:spcPct val="0"/>
              </a:spcBef>
            </a:pPr>
            <a:r>
              <a:rPr lang="en-US" sz="6961">
                <a:solidFill>
                  <a:srgbClr val="FFFFFF"/>
                </a:solidFill>
                <a:latin typeface="Canva Sans Bold"/>
              </a:rPr>
              <a:t>• </a:t>
            </a:r>
          </a:p>
        </p:txBody>
      </p:sp>
      <p:sp>
        <p:nvSpPr>
          <p:cNvPr id="19" name="TextBox 19"/>
          <p:cNvSpPr txBox="1"/>
          <p:nvPr/>
        </p:nvSpPr>
        <p:spPr>
          <a:xfrm>
            <a:off x="4314555" y="325723"/>
            <a:ext cx="7578376" cy="1185265"/>
          </a:xfrm>
          <a:prstGeom prst="rect">
            <a:avLst/>
          </a:prstGeom>
        </p:spPr>
        <p:txBody>
          <a:bodyPr lIns="0" tIns="0" rIns="0" bIns="0" rtlCol="0" anchor="t">
            <a:spAutoFit/>
          </a:bodyPr>
          <a:lstStyle/>
          <a:p>
            <a:pPr algn="ctr">
              <a:lnSpc>
                <a:spcPts val="9745"/>
              </a:lnSpc>
              <a:spcBef>
                <a:spcPct val="0"/>
              </a:spcBef>
            </a:pPr>
            <a:r>
              <a:rPr lang="en-US" sz="6961">
                <a:solidFill>
                  <a:srgbClr val="FFFFFF"/>
                </a:solidFill>
                <a:latin typeface="Canva Sans Bold"/>
              </a:rPr>
              <a:t>• </a:t>
            </a:r>
          </a:p>
        </p:txBody>
      </p:sp>
      <p:sp>
        <p:nvSpPr>
          <p:cNvPr id="20" name="TextBox 20"/>
          <p:cNvSpPr txBox="1"/>
          <p:nvPr/>
        </p:nvSpPr>
        <p:spPr>
          <a:xfrm>
            <a:off x="4313345" y="895350"/>
            <a:ext cx="7578376" cy="1185265"/>
          </a:xfrm>
          <a:prstGeom prst="rect">
            <a:avLst/>
          </a:prstGeom>
        </p:spPr>
        <p:txBody>
          <a:bodyPr lIns="0" tIns="0" rIns="0" bIns="0" rtlCol="0" anchor="t">
            <a:spAutoFit/>
          </a:bodyPr>
          <a:lstStyle/>
          <a:p>
            <a:pPr algn="ctr">
              <a:lnSpc>
                <a:spcPts val="9745"/>
              </a:lnSpc>
              <a:spcBef>
                <a:spcPct val="0"/>
              </a:spcBef>
            </a:pPr>
            <a:r>
              <a:rPr lang="en-US" sz="6961">
                <a:solidFill>
                  <a:srgbClr val="FFFFFF"/>
                </a:solidFill>
                <a:latin typeface="Canva Sans Bold"/>
              </a:rPr>
              <a:t>• </a:t>
            </a:r>
          </a:p>
        </p:txBody>
      </p:sp>
      <p:sp>
        <p:nvSpPr>
          <p:cNvPr id="21" name="TextBox 21"/>
          <p:cNvSpPr txBox="1"/>
          <p:nvPr/>
        </p:nvSpPr>
        <p:spPr>
          <a:xfrm>
            <a:off x="4313345" y="1507873"/>
            <a:ext cx="7578376" cy="1185265"/>
          </a:xfrm>
          <a:prstGeom prst="rect">
            <a:avLst/>
          </a:prstGeom>
        </p:spPr>
        <p:txBody>
          <a:bodyPr lIns="0" tIns="0" rIns="0" bIns="0" rtlCol="0" anchor="t">
            <a:spAutoFit/>
          </a:bodyPr>
          <a:lstStyle/>
          <a:p>
            <a:pPr algn="ctr">
              <a:lnSpc>
                <a:spcPts val="9745"/>
              </a:lnSpc>
              <a:spcBef>
                <a:spcPct val="0"/>
              </a:spcBef>
            </a:pPr>
            <a:r>
              <a:rPr lang="en-US" sz="6961">
                <a:solidFill>
                  <a:srgbClr val="FFFFFF"/>
                </a:solidFill>
                <a:latin typeface="Canva Sans Bold"/>
              </a:rPr>
              <a:t>• </a:t>
            </a:r>
          </a:p>
        </p:txBody>
      </p:sp>
      <p:sp>
        <p:nvSpPr>
          <p:cNvPr id="22" name="TextBox 22"/>
          <p:cNvSpPr txBox="1"/>
          <p:nvPr/>
        </p:nvSpPr>
        <p:spPr>
          <a:xfrm>
            <a:off x="4313345" y="2069848"/>
            <a:ext cx="7578376" cy="1185265"/>
          </a:xfrm>
          <a:prstGeom prst="rect">
            <a:avLst/>
          </a:prstGeom>
        </p:spPr>
        <p:txBody>
          <a:bodyPr lIns="0" tIns="0" rIns="0" bIns="0" rtlCol="0" anchor="t">
            <a:spAutoFit/>
          </a:bodyPr>
          <a:lstStyle/>
          <a:p>
            <a:pPr algn="ctr">
              <a:lnSpc>
                <a:spcPts val="9745"/>
              </a:lnSpc>
              <a:spcBef>
                <a:spcPct val="0"/>
              </a:spcBef>
            </a:pPr>
            <a:r>
              <a:rPr lang="en-US" sz="6961">
                <a:solidFill>
                  <a:srgbClr val="FFFFFF"/>
                </a:solidFill>
                <a:latin typeface="Canva Sans Bold"/>
              </a:rPr>
              <a:t>• </a:t>
            </a:r>
          </a:p>
        </p:txBody>
      </p:sp>
      <p:sp>
        <p:nvSpPr>
          <p:cNvPr id="23" name="TextBox 23"/>
          <p:cNvSpPr txBox="1"/>
          <p:nvPr/>
        </p:nvSpPr>
        <p:spPr>
          <a:xfrm>
            <a:off x="4313345" y="2676782"/>
            <a:ext cx="7578376" cy="1185265"/>
          </a:xfrm>
          <a:prstGeom prst="rect">
            <a:avLst/>
          </a:prstGeom>
        </p:spPr>
        <p:txBody>
          <a:bodyPr lIns="0" tIns="0" rIns="0" bIns="0" rtlCol="0" anchor="t">
            <a:spAutoFit/>
          </a:bodyPr>
          <a:lstStyle/>
          <a:p>
            <a:pPr algn="ctr">
              <a:lnSpc>
                <a:spcPts val="9745"/>
              </a:lnSpc>
              <a:spcBef>
                <a:spcPct val="0"/>
              </a:spcBef>
            </a:pPr>
            <a:r>
              <a:rPr lang="en-US" sz="6961">
                <a:solidFill>
                  <a:srgbClr val="FFFFFF"/>
                </a:solidFill>
                <a:latin typeface="Canva Sans Bold"/>
              </a:rPr>
              <a:t>• </a:t>
            </a:r>
          </a:p>
        </p:txBody>
      </p:sp>
      <p:sp>
        <p:nvSpPr>
          <p:cNvPr id="24" name="TextBox 24"/>
          <p:cNvSpPr txBox="1"/>
          <p:nvPr/>
        </p:nvSpPr>
        <p:spPr>
          <a:xfrm>
            <a:off x="4314555" y="4407867"/>
            <a:ext cx="7578376" cy="1185265"/>
          </a:xfrm>
          <a:prstGeom prst="rect">
            <a:avLst/>
          </a:prstGeom>
        </p:spPr>
        <p:txBody>
          <a:bodyPr lIns="0" tIns="0" rIns="0" bIns="0" rtlCol="0" anchor="t">
            <a:spAutoFit/>
          </a:bodyPr>
          <a:lstStyle/>
          <a:p>
            <a:pPr algn="ctr">
              <a:lnSpc>
                <a:spcPts val="9745"/>
              </a:lnSpc>
              <a:spcBef>
                <a:spcPct val="0"/>
              </a:spcBef>
            </a:pPr>
            <a:r>
              <a:rPr lang="en-US" sz="6961">
                <a:solidFill>
                  <a:srgbClr val="FFFFFF"/>
                </a:solidFill>
                <a:latin typeface="Canva Sans Bold"/>
              </a:rPr>
              <a:t>• </a:t>
            </a:r>
          </a:p>
        </p:txBody>
      </p:sp>
      <p:sp>
        <p:nvSpPr>
          <p:cNvPr id="25" name="TextBox 25"/>
          <p:cNvSpPr txBox="1"/>
          <p:nvPr/>
        </p:nvSpPr>
        <p:spPr>
          <a:xfrm>
            <a:off x="4314555" y="5574082"/>
            <a:ext cx="7578376" cy="1185265"/>
          </a:xfrm>
          <a:prstGeom prst="rect">
            <a:avLst/>
          </a:prstGeom>
        </p:spPr>
        <p:txBody>
          <a:bodyPr lIns="0" tIns="0" rIns="0" bIns="0" rtlCol="0" anchor="t">
            <a:spAutoFit/>
          </a:bodyPr>
          <a:lstStyle/>
          <a:p>
            <a:pPr algn="ctr">
              <a:lnSpc>
                <a:spcPts val="9745"/>
              </a:lnSpc>
              <a:spcBef>
                <a:spcPct val="0"/>
              </a:spcBef>
            </a:pPr>
            <a:r>
              <a:rPr lang="en-US" sz="6961">
                <a:solidFill>
                  <a:srgbClr val="FFFFFF"/>
                </a:solidFill>
                <a:latin typeface="Canva Sans Bold"/>
              </a:rPr>
              <a:t>• </a:t>
            </a:r>
          </a:p>
        </p:txBody>
      </p:sp>
      <p:sp>
        <p:nvSpPr>
          <p:cNvPr id="26" name="TextBox 26"/>
          <p:cNvSpPr txBox="1"/>
          <p:nvPr/>
        </p:nvSpPr>
        <p:spPr>
          <a:xfrm>
            <a:off x="4313345" y="6252097"/>
            <a:ext cx="7578376" cy="1185265"/>
          </a:xfrm>
          <a:prstGeom prst="rect">
            <a:avLst/>
          </a:prstGeom>
        </p:spPr>
        <p:txBody>
          <a:bodyPr lIns="0" tIns="0" rIns="0" bIns="0" rtlCol="0" anchor="t">
            <a:spAutoFit/>
          </a:bodyPr>
          <a:lstStyle/>
          <a:p>
            <a:pPr algn="ctr">
              <a:lnSpc>
                <a:spcPts val="9745"/>
              </a:lnSpc>
              <a:spcBef>
                <a:spcPct val="0"/>
              </a:spcBef>
            </a:pPr>
            <a:r>
              <a:rPr lang="en-US" sz="6961">
                <a:solidFill>
                  <a:srgbClr val="FFFFFF"/>
                </a:solidFill>
                <a:latin typeface="Canva Sans Bold"/>
              </a:rPr>
              <a:t>• </a:t>
            </a:r>
          </a:p>
        </p:txBody>
      </p:sp>
      <p:sp>
        <p:nvSpPr>
          <p:cNvPr id="27" name="TextBox 27"/>
          <p:cNvSpPr txBox="1"/>
          <p:nvPr/>
        </p:nvSpPr>
        <p:spPr>
          <a:xfrm>
            <a:off x="8422315" y="762509"/>
            <a:ext cx="1987947" cy="430438"/>
          </a:xfrm>
          <a:prstGeom prst="rect">
            <a:avLst/>
          </a:prstGeom>
        </p:spPr>
        <p:txBody>
          <a:bodyPr lIns="0" tIns="0" rIns="0" bIns="0" rtlCol="0" anchor="t">
            <a:spAutoFit/>
          </a:bodyPr>
          <a:lstStyle/>
          <a:p>
            <a:pPr algn="ctr">
              <a:lnSpc>
                <a:spcPts val="3575"/>
              </a:lnSpc>
              <a:spcBef>
                <a:spcPct val="0"/>
              </a:spcBef>
            </a:pPr>
            <a:r>
              <a:rPr lang="en-US" sz="2553">
                <a:solidFill>
                  <a:srgbClr val="FFFFFF"/>
                </a:solidFill>
                <a:latin typeface="Canva Sans Bold"/>
              </a:rPr>
              <a:t>Customer ID</a:t>
            </a:r>
          </a:p>
        </p:txBody>
      </p:sp>
      <p:sp>
        <p:nvSpPr>
          <p:cNvPr id="28" name="TextBox 28"/>
          <p:cNvSpPr txBox="1"/>
          <p:nvPr/>
        </p:nvSpPr>
        <p:spPr>
          <a:xfrm>
            <a:off x="8422315" y="1299116"/>
            <a:ext cx="1936552" cy="463458"/>
          </a:xfrm>
          <a:prstGeom prst="rect">
            <a:avLst/>
          </a:prstGeom>
        </p:spPr>
        <p:txBody>
          <a:bodyPr lIns="0" tIns="0" rIns="0" bIns="0" rtlCol="0" anchor="t">
            <a:spAutoFit/>
          </a:bodyPr>
          <a:lstStyle/>
          <a:p>
            <a:pPr algn="ctr">
              <a:lnSpc>
                <a:spcPts val="3855"/>
              </a:lnSpc>
              <a:spcBef>
                <a:spcPct val="0"/>
              </a:spcBef>
            </a:pPr>
            <a:r>
              <a:rPr lang="en-US" sz="2753">
                <a:solidFill>
                  <a:srgbClr val="FFFFFF"/>
                </a:solidFill>
                <a:latin typeface="Canva Sans Bold"/>
              </a:rPr>
              <a:t>Credit limit</a:t>
            </a:r>
          </a:p>
        </p:txBody>
      </p:sp>
      <p:sp>
        <p:nvSpPr>
          <p:cNvPr id="29" name="TextBox 29"/>
          <p:cNvSpPr txBox="1"/>
          <p:nvPr/>
        </p:nvSpPr>
        <p:spPr>
          <a:xfrm>
            <a:off x="8422315" y="1964167"/>
            <a:ext cx="1172170" cy="430438"/>
          </a:xfrm>
          <a:prstGeom prst="rect">
            <a:avLst/>
          </a:prstGeom>
        </p:spPr>
        <p:txBody>
          <a:bodyPr lIns="0" tIns="0" rIns="0" bIns="0" rtlCol="0" anchor="t">
            <a:spAutoFit/>
          </a:bodyPr>
          <a:lstStyle/>
          <a:p>
            <a:pPr algn="ctr">
              <a:lnSpc>
                <a:spcPts val="3575"/>
              </a:lnSpc>
              <a:spcBef>
                <a:spcPct val="0"/>
              </a:spcBef>
            </a:pPr>
            <a:r>
              <a:rPr lang="en-US" sz="2553">
                <a:solidFill>
                  <a:srgbClr val="FFFFFF"/>
                </a:solidFill>
                <a:latin typeface="Canva Sans Bold"/>
              </a:rPr>
              <a:t>Gender</a:t>
            </a:r>
          </a:p>
        </p:txBody>
      </p:sp>
      <p:sp>
        <p:nvSpPr>
          <p:cNvPr id="30" name="TextBox 30"/>
          <p:cNvSpPr txBox="1"/>
          <p:nvPr/>
        </p:nvSpPr>
        <p:spPr>
          <a:xfrm>
            <a:off x="8422315" y="2473615"/>
            <a:ext cx="643930" cy="463458"/>
          </a:xfrm>
          <a:prstGeom prst="rect">
            <a:avLst/>
          </a:prstGeom>
        </p:spPr>
        <p:txBody>
          <a:bodyPr lIns="0" tIns="0" rIns="0" bIns="0" rtlCol="0" anchor="t">
            <a:spAutoFit/>
          </a:bodyPr>
          <a:lstStyle/>
          <a:p>
            <a:pPr algn="ctr">
              <a:lnSpc>
                <a:spcPts val="3855"/>
              </a:lnSpc>
              <a:spcBef>
                <a:spcPct val="0"/>
              </a:spcBef>
            </a:pPr>
            <a:r>
              <a:rPr lang="en-US" sz="2753">
                <a:solidFill>
                  <a:srgbClr val="FFFFFF"/>
                </a:solidFill>
                <a:latin typeface="Canva Sans Bold"/>
              </a:rPr>
              <a:t>Age</a:t>
            </a:r>
          </a:p>
        </p:txBody>
      </p:sp>
      <p:sp>
        <p:nvSpPr>
          <p:cNvPr id="31" name="TextBox 31"/>
          <p:cNvSpPr txBox="1"/>
          <p:nvPr/>
        </p:nvSpPr>
        <p:spPr>
          <a:xfrm>
            <a:off x="8422315" y="3080548"/>
            <a:ext cx="2362002" cy="463458"/>
          </a:xfrm>
          <a:prstGeom prst="rect">
            <a:avLst/>
          </a:prstGeom>
        </p:spPr>
        <p:txBody>
          <a:bodyPr lIns="0" tIns="0" rIns="0" bIns="0" rtlCol="0" anchor="t">
            <a:spAutoFit/>
          </a:bodyPr>
          <a:lstStyle/>
          <a:p>
            <a:pPr algn="ctr">
              <a:lnSpc>
                <a:spcPts val="3855"/>
              </a:lnSpc>
              <a:spcBef>
                <a:spcPct val="0"/>
              </a:spcBef>
            </a:pPr>
            <a:r>
              <a:rPr lang="en-US" sz="2753">
                <a:solidFill>
                  <a:srgbClr val="FFFFFF"/>
                </a:solidFill>
                <a:latin typeface="Canva Sans Bold"/>
              </a:rPr>
              <a:t>Marital status</a:t>
            </a:r>
          </a:p>
        </p:txBody>
      </p:sp>
      <p:sp>
        <p:nvSpPr>
          <p:cNvPr id="32" name="TextBox 32"/>
          <p:cNvSpPr txBox="1"/>
          <p:nvPr/>
        </p:nvSpPr>
        <p:spPr>
          <a:xfrm>
            <a:off x="8422315" y="3741318"/>
            <a:ext cx="3170535" cy="463458"/>
          </a:xfrm>
          <a:prstGeom prst="rect">
            <a:avLst/>
          </a:prstGeom>
        </p:spPr>
        <p:txBody>
          <a:bodyPr lIns="0" tIns="0" rIns="0" bIns="0" rtlCol="0" anchor="t">
            <a:spAutoFit/>
          </a:bodyPr>
          <a:lstStyle/>
          <a:p>
            <a:pPr algn="ctr">
              <a:lnSpc>
                <a:spcPts val="3855"/>
              </a:lnSpc>
              <a:spcBef>
                <a:spcPct val="0"/>
              </a:spcBef>
            </a:pPr>
            <a:r>
              <a:rPr lang="en-US" sz="2753">
                <a:solidFill>
                  <a:srgbClr val="FFFFFF"/>
                </a:solidFill>
                <a:latin typeface="Canva Sans Bold"/>
              </a:rPr>
              <a:t>Level of education</a:t>
            </a:r>
          </a:p>
        </p:txBody>
      </p:sp>
      <p:sp>
        <p:nvSpPr>
          <p:cNvPr id="33" name="TextBox 33"/>
          <p:cNvSpPr txBox="1"/>
          <p:nvPr/>
        </p:nvSpPr>
        <p:spPr>
          <a:xfrm>
            <a:off x="8145597" y="4835128"/>
            <a:ext cx="7872153" cy="923198"/>
          </a:xfrm>
          <a:prstGeom prst="rect">
            <a:avLst/>
          </a:prstGeom>
        </p:spPr>
        <p:txBody>
          <a:bodyPr lIns="0" tIns="0" rIns="0" bIns="0" rtlCol="0" anchor="t">
            <a:spAutoFit/>
          </a:bodyPr>
          <a:lstStyle/>
          <a:p>
            <a:pPr algn="ctr">
              <a:lnSpc>
                <a:spcPts val="3715"/>
              </a:lnSpc>
              <a:spcBef>
                <a:spcPct val="0"/>
              </a:spcBef>
            </a:pPr>
            <a:r>
              <a:rPr lang="en-US" sz="2653">
                <a:solidFill>
                  <a:srgbClr val="FFFFFF"/>
                </a:solidFill>
                <a:latin typeface="Canva Sans Bold"/>
              </a:rPr>
              <a:t>History of their past payments made (April to September) (g1 to g6)</a:t>
            </a:r>
          </a:p>
        </p:txBody>
      </p:sp>
      <p:sp>
        <p:nvSpPr>
          <p:cNvPr id="34" name="TextBox 34"/>
          <p:cNvSpPr txBox="1"/>
          <p:nvPr/>
        </p:nvSpPr>
        <p:spPr>
          <a:xfrm>
            <a:off x="8422315" y="5958351"/>
            <a:ext cx="5998766" cy="463458"/>
          </a:xfrm>
          <a:prstGeom prst="rect">
            <a:avLst/>
          </a:prstGeom>
        </p:spPr>
        <p:txBody>
          <a:bodyPr lIns="0" tIns="0" rIns="0" bIns="0" rtlCol="0" anchor="t">
            <a:spAutoFit/>
          </a:bodyPr>
          <a:lstStyle/>
          <a:p>
            <a:pPr algn="ctr">
              <a:lnSpc>
                <a:spcPts val="3855"/>
              </a:lnSpc>
              <a:spcBef>
                <a:spcPct val="0"/>
              </a:spcBef>
            </a:pPr>
            <a:r>
              <a:rPr lang="en-US" sz="2753">
                <a:solidFill>
                  <a:srgbClr val="FFFFFF"/>
                </a:solidFill>
                <a:latin typeface="Canva Sans Bold"/>
              </a:rPr>
              <a:t>Amount of bill statement (h1 to h6)</a:t>
            </a:r>
          </a:p>
        </p:txBody>
      </p:sp>
      <p:sp>
        <p:nvSpPr>
          <p:cNvPr id="35" name="TextBox 35"/>
          <p:cNvSpPr txBox="1"/>
          <p:nvPr/>
        </p:nvSpPr>
        <p:spPr>
          <a:xfrm>
            <a:off x="8422315" y="6593259"/>
            <a:ext cx="6465987" cy="463458"/>
          </a:xfrm>
          <a:prstGeom prst="rect">
            <a:avLst/>
          </a:prstGeom>
        </p:spPr>
        <p:txBody>
          <a:bodyPr lIns="0" tIns="0" rIns="0" bIns="0" rtlCol="0" anchor="t">
            <a:spAutoFit/>
          </a:bodyPr>
          <a:lstStyle/>
          <a:p>
            <a:pPr algn="ctr">
              <a:lnSpc>
                <a:spcPts val="3855"/>
              </a:lnSpc>
              <a:spcBef>
                <a:spcPct val="0"/>
              </a:spcBef>
            </a:pPr>
            <a:r>
              <a:rPr lang="en-US" sz="2753">
                <a:solidFill>
                  <a:srgbClr val="FFFFFF"/>
                </a:solidFill>
                <a:latin typeface="Canva Sans Bold"/>
              </a:rPr>
              <a:t>Amount of previous payment (i1 to i6)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2526</Words>
  <Application>Microsoft Office PowerPoint</Application>
  <PresentationFormat>Custom</PresentationFormat>
  <Paragraphs>289</Paragraphs>
  <Slides>62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Canva Sans Bold Italics</vt:lpstr>
      <vt:lpstr>Arial</vt:lpstr>
      <vt:lpstr>Canva Sans</vt:lpstr>
      <vt:lpstr>Calibri</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III credit card default prediction</dc:title>
  <dc:creator>Administrator</dc:creator>
  <cp:lastModifiedBy>Administrator</cp:lastModifiedBy>
  <cp:revision>3</cp:revision>
  <dcterms:created xsi:type="dcterms:W3CDTF">2006-08-16T00:00:00Z</dcterms:created>
  <dcterms:modified xsi:type="dcterms:W3CDTF">2023-10-08T15:41:46Z</dcterms:modified>
  <dc:identifier>DAFkHt93a1U</dc:identifier>
</cp:coreProperties>
</file>